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6" r:id="rId15"/>
  </p:sldIdLst>
  <p:sldSz cx="16256000" cy="9144000"/>
  <p:notesSz cx="6858000" cy="9144000"/>
  <p:defaultTextStyle>
    <a:lvl1pPr algn="ctr" defTabSz="546100">
      <a:defRPr sz="3600">
        <a:solidFill>
          <a:srgbClr val="FFFFFF"/>
        </a:solidFill>
        <a:latin typeface="+mn-lt"/>
        <a:ea typeface="+mn-ea"/>
        <a:cs typeface="+mn-cs"/>
        <a:sym typeface="Gill Sans"/>
      </a:defRPr>
    </a:lvl1pPr>
    <a:lvl2pPr indent="228600" algn="ctr" defTabSz="546100">
      <a:defRPr sz="3600">
        <a:solidFill>
          <a:srgbClr val="FFFFFF"/>
        </a:solidFill>
        <a:latin typeface="+mn-lt"/>
        <a:ea typeface="+mn-ea"/>
        <a:cs typeface="+mn-cs"/>
        <a:sym typeface="Gill Sans"/>
      </a:defRPr>
    </a:lvl2pPr>
    <a:lvl3pPr indent="457200" algn="ctr" defTabSz="546100">
      <a:defRPr sz="3600">
        <a:solidFill>
          <a:srgbClr val="FFFFFF"/>
        </a:solidFill>
        <a:latin typeface="+mn-lt"/>
        <a:ea typeface="+mn-ea"/>
        <a:cs typeface="+mn-cs"/>
        <a:sym typeface="Gill Sans"/>
      </a:defRPr>
    </a:lvl3pPr>
    <a:lvl4pPr indent="685800" algn="ctr" defTabSz="546100">
      <a:defRPr sz="3600">
        <a:solidFill>
          <a:srgbClr val="FFFFFF"/>
        </a:solidFill>
        <a:latin typeface="+mn-lt"/>
        <a:ea typeface="+mn-ea"/>
        <a:cs typeface="+mn-cs"/>
        <a:sym typeface="Gill Sans"/>
      </a:defRPr>
    </a:lvl4pPr>
    <a:lvl5pPr indent="914400" algn="ctr" defTabSz="546100">
      <a:defRPr sz="3600">
        <a:solidFill>
          <a:srgbClr val="FFFFFF"/>
        </a:solidFill>
        <a:latin typeface="+mn-lt"/>
        <a:ea typeface="+mn-ea"/>
        <a:cs typeface="+mn-cs"/>
        <a:sym typeface="Gill Sans"/>
      </a:defRPr>
    </a:lvl5pPr>
    <a:lvl6pPr indent="1143000" algn="ctr" defTabSz="546100">
      <a:defRPr sz="3600">
        <a:solidFill>
          <a:srgbClr val="FFFFFF"/>
        </a:solidFill>
        <a:latin typeface="+mn-lt"/>
        <a:ea typeface="+mn-ea"/>
        <a:cs typeface="+mn-cs"/>
        <a:sym typeface="Gill Sans"/>
      </a:defRPr>
    </a:lvl6pPr>
    <a:lvl7pPr indent="1371600" algn="ctr" defTabSz="546100">
      <a:defRPr sz="3600">
        <a:solidFill>
          <a:srgbClr val="FFFFFF"/>
        </a:solidFill>
        <a:latin typeface="+mn-lt"/>
        <a:ea typeface="+mn-ea"/>
        <a:cs typeface="+mn-cs"/>
        <a:sym typeface="Gill Sans"/>
      </a:defRPr>
    </a:lvl7pPr>
    <a:lvl8pPr indent="1600200" algn="ctr" defTabSz="546100">
      <a:defRPr sz="3600">
        <a:solidFill>
          <a:srgbClr val="FFFFFF"/>
        </a:solidFill>
        <a:latin typeface="+mn-lt"/>
        <a:ea typeface="+mn-ea"/>
        <a:cs typeface="+mn-cs"/>
        <a:sym typeface="Gill Sans"/>
      </a:defRPr>
    </a:lvl8pPr>
    <a:lvl9pPr indent="1828800" algn="ctr" defTabSz="546100">
      <a:defRPr sz="3600">
        <a:solidFill>
          <a:srgbClr val="FFFFFF"/>
        </a:solid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7" d="100"/>
          <a:sy n="67" d="100"/>
        </p:scale>
        <p:origin x="-416" y="-120"/>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642770417"/>
      </p:ext>
    </p:extLst>
  </p:cSld>
  <p:clrMap bg1="lt1" tx1="dk1" bg2="lt2" tx2="dk2" accent1="accent1" accent2="accent2" accent3="accent3" accent4="accent4" accent5="accent5" accent6="accent6" hlink="hlink" folHlink="folHlink"/>
  <p:notesStyle>
    <a:lvl1pPr defTabSz="546100">
      <a:defRPr sz="2000">
        <a:latin typeface="Lucida Grande"/>
        <a:ea typeface="Lucida Grande"/>
        <a:cs typeface="Lucida Grande"/>
        <a:sym typeface="Lucida Grande"/>
      </a:defRPr>
    </a:lvl1pPr>
    <a:lvl2pPr indent="228600" defTabSz="546100">
      <a:defRPr sz="2000">
        <a:latin typeface="Lucida Grande"/>
        <a:ea typeface="Lucida Grande"/>
        <a:cs typeface="Lucida Grande"/>
        <a:sym typeface="Lucida Grande"/>
      </a:defRPr>
    </a:lvl2pPr>
    <a:lvl3pPr indent="457200" defTabSz="546100">
      <a:defRPr sz="2000">
        <a:latin typeface="Lucida Grande"/>
        <a:ea typeface="Lucida Grande"/>
        <a:cs typeface="Lucida Grande"/>
        <a:sym typeface="Lucida Grande"/>
      </a:defRPr>
    </a:lvl3pPr>
    <a:lvl4pPr indent="685800" defTabSz="546100">
      <a:defRPr sz="2000">
        <a:latin typeface="Lucida Grande"/>
        <a:ea typeface="Lucida Grande"/>
        <a:cs typeface="Lucida Grande"/>
        <a:sym typeface="Lucida Grande"/>
      </a:defRPr>
    </a:lvl4pPr>
    <a:lvl5pPr indent="914400" defTabSz="546100">
      <a:defRPr sz="2000">
        <a:latin typeface="Lucida Grande"/>
        <a:ea typeface="Lucida Grande"/>
        <a:cs typeface="Lucida Grande"/>
        <a:sym typeface="Lucida Grande"/>
      </a:defRPr>
    </a:lvl5pPr>
    <a:lvl6pPr indent="1143000" defTabSz="546100">
      <a:defRPr sz="2000">
        <a:latin typeface="Lucida Grande"/>
        <a:ea typeface="Lucida Grande"/>
        <a:cs typeface="Lucida Grande"/>
        <a:sym typeface="Lucida Grande"/>
      </a:defRPr>
    </a:lvl6pPr>
    <a:lvl7pPr indent="1371600" defTabSz="546100">
      <a:defRPr sz="2000">
        <a:latin typeface="Lucida Grande"/>
        <a:ea typeface="Lucida Grande"/>
        <a:cs typeface="Lucida Grande"/>
        <a:sym typeface="Lucida Grande"/>
      </a:defRPr>
    </a:lvl7pPr>
    <a:lvl8pPr indent="1600200" defTabSz="546100">
      <a:defRPr sz="2000">
        <a:latin typeface="Lucida Grande"/>
        <a:ea typeface="Lucida Grande"/>
        <a:cs typeface="Lucida Grande"/>
        <a:sym typeface="Lucida Grande"/>
      </a:defRPr>
    </a:lvl8pPr>
    <a:lvl9pPr indent="1828800" defTabSz="546100">
      <a:defRPr sz="20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1155700" y="1536700"/>
            <a:ext cx="13931900" cy="3086100"/>
          </a:xfrm>
          <a:prstGeom prst="rect">
            <a:avLst/>
          </a:prstGeom>
        </p:spPr>
        <p:txBody>
          <a:bodyPr anchor="b"/>
          <a:lstStyle/>
          <a:p>
            <a:pPr lvl="0">
              <a:defRPr sz="1800">
                <a:solidFill>
                  <a:srgbClr val="000000"/>
                </a:solidFill>
              </a:defRPr>
            </a:pPr>
            <a:r>
              <a:rPr sz="7600">
                <a:solidFill>
                  <a:srgbClr val="FFFFFF"/>
                </a:solidFill>
              </a:rPr>
              <a:t>Title Text</a:t>
            </a:r>
          </a:p>
        </p:txBody>
      </p:sp>
      <p:sp>
        <p:nvSpPr>
          <p:cNvPr id="6" name="Shape 6"/>
          <p:cNvSpPr>
            <a:spLocks noGrp="1"/>
          </p:cNvSpPr>
          <p:nvPr>
            <p:ph type="body" idx="1"/>
          </p:nvPr>
        </p:nvSpPr>
        <p:spPr>
          <a:xfrm>
            <a:off x="1155700" y="4711700"/>
            <a:ext cx="13931900" cy="1054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bg>
      <p:bgPr>
        <a:solidFill>
          <a:srgbClr val="FFFFFF"/>
        </a:solidFill>
        <a:effectLst/>
      </p:bgPr>
    </p:bg>
    <p:spTree>
      <p:nvGrpSpPr>
        <p:cNvPr id="1" name=""/>
        <p:cNvGrpSpPr/>
        <p:nvPr/>
      </p:nvGrpSpPr>
      <p:grpSpPr>
        <a:xfrm>
          <a:off x="0" y="0"/>
          <a:ext cx="0" cy="0"/>
          <a:chOff x="0" y="0"/>
          <a:chExt cx="0" cy="0"/>
        </a:xfrm>
      </p:grpSpPr>
      <p:pic>
        <p:nvPicPr>
          <p:cNvPr id="26" name="Black_photo-v-1.pdf"/>
          <p:cNvPicPr/>
          <p:nvPr/>
        </p:nvPicPr>
        <p:blipFill>
          <a:blip r:embed="rId2">
            <a:extLst/>
          </a:blip>
          <a:stretch>
            <a:fillRect/>
          </a:stretch>
        </p:blipFill>
        <p:spPr>
          <a:xfrm>
            <a:off x="0" y="0"/>
            <a:ext cx="16256001" cy="9144001"/>
          </a:xfrm>
          <a:prstGeom prst="rect">
            <a:avLst/>
          </a:prstGeom>
          <a:ln w="12700">
            <a:miter lim="400000"/>
          </a:ln>
        </p:spPr>
      </p:pic>
      <p:sp>
        <p:nvSpPr>
          <p:cNvPr id="27" name="Shape 27"/>
          <p:cNvSpPr>
            <a:spLocks noGrp="1"/>
          </p:cNvSpPr>
          <p:nvPr>
            <p:ph type="title"/>
          </p:nvPr>
        </p:nvSpPr>
        <p:spPr>
          <a:xfrm>
            <a:off x="1155700" y="1435100"/>
            <a:ext cx="8369300" cy="3086100"/>
          </a:xfrm>
          <a:prstGeom prst="rect">
            <a:avLst/>
          </a:prstGeom>
        </p:spPr>
        <p:txBody>
          <a:bodyPr anchor="b"/>
          <a:lstStyle>
            <a:lvl1pPr>
              <a:defRPr sz="6400"/>
            </a:lvl1pPr>
          </a:lstStyle>
          <a:p>
            <a:pPr lvl="0">
              <a:defRPr sz="1800">
                <a:solidFill>
                  <a:srgbClr val="000000"/>
                </a:solidFill>
              </a:defRPr>
            </a:pPr>
            <a:r>
              <a:rPr sz="6400">
                <a:solidFill>
                  <a:srgbClr val="FFFFFF"/>
                </a:solidFill>
              </a:rPr>
              <a:t>Title Text</a:t>
            </a:r>
          </a:p>
        </p:txBody>
      </p:sp>
      <p:sp>
        <p:nvSpPr>
          <p:cNvPr id="28" name="Shape 28"/>
          <p:cNvSpPr>
            <a:spLocks noGrp="1"/>
          </p:cNvSpPr>
          <p:nvPr>
            <p:ph type="body"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30" name="Shape 30"/>
          <p:cNvSpPr>
            <a:spLocks noGrp="1"/>
          </p:cNvSpPr>
          <p:nvPr>
            <p:ph type="title"/>
          </p:nvPr>
        </p:nvSpPr>
        <p:spPr>
          <a:xfrm>
            <a:off x="1155700" y="1435100"/>
            <a:ext cx="8369300" cy="3086100"/>
          </a:xfrm>
          <a:prstGeom prst="rect">
            <a:avLst/>
          </a:prstGeom>
        </p:spPr>
        <p:txBody>
          <a:bodyPr anchor="b"/>
          <a:lstStyle>
            <a:lvl1pPr>
              <a:defRPr sz="6400"/>
            </a:lvl1pPr>
          </a:lstStyle>
          <a:p>
            <a:pPr lvl="0">
              <a:defRPr sz="1800">
                <a:solidFill>
                  <a:srgbClr val="000000"/>
                </a:solidFill>
              </a:defRPr>
            </a:pPr>
            <a:r>
              <a:rPr sz="6400">
                <a:solidFill>
                  <a:srgbClr val="FFFFFF"/>
                </a:solidFill>
              </a:rPr>
              <a:t>Title Text</a:t>
            </a:r>
          </a:p>
        </p:txBody>
      </p:sp>
      <p:sp>
        <p:nvSpPr>
          <p:cNvPr id="31" name="Shape 31"/>
          <p:cNvSpPr>
            <a:spLocks noGrp="1"/>
          </p:cNvSpPr>
          <p:nvPr>
            <p:ph type="body"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FFFFFF"/>
        </a:solidFill>
        <a:effectLst/>
      </p:bgPr>
    </p:bg>
    <p:spTree>
      <p:nvGrpSpPr>
        <p:cNvPr id="1" name=""/>
        <p:cNvGrpSpPr/>
        <p:nvPr/>
      </p:nvGrpSpPr>
      <p:grpSpPr>
        <a:xfrm>
          <a:off x="0" y="0"/>
          <a:ext cx="0" cy="0"/>
          <a:chOff x="0" y="0"/>
          <a:chExt cx="0" cy="0"/>
        </a:xfrm>
      </p:grpSpPr>
      <p:pic>
        <p:nvPicPr>
          <p:cNvPr id="33" name="Black_photo-bullets-1.pdf"/>
          <p:cNvPicPr/>
          <p:nvPr/>
        </p:nvPicPr>
        <p:blipFill>
          <a:blip r:embed="rId2">
            <a:extLst/>
          </a:blip>
          <a:stretch>
            <a:fillRect/>
          </a:stretch>
        </p:blipFill>
        <p:spPr>
          <a:xfrm>
            <a:off x="0" y="0"/>
            <a:ext cx="16256001" cy="9144001"/>
          </a:xfrm>
          <a:prstGeom prst="rect">
            <a:avLst/>
          </a:prstGeom>
          <a:ln w="12700">
            <a:miter lim="400000"/>
          </a:ln>
        </p:spPr>
      </p:pic>
      <p:sp>
        <p:nvSpPr>
          <p:cNvPr id="34" name="Shape 34"/>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35" name="Shape 35"/>
          <p:cNvSpPr>
            <a:spLocks noGrp="1"/>
          </p:cNvSpPr>
          <p:nvPr>
            <p:ph type="body"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38" name="Shape 38"/>
          <p:cNvSpPr>
            <a:spLocks noGrp="1"/>
          </p:cNvSpPr>
          <p:nvPr>
            <p:ph type="body"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40" name="Shape 40"/>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41" name="Shape 41"/>
          <p:cNvSpPr>
            <a:spLocks noGrp="1"/>
          </p:cNvSpPr>
          <p:nvPr>
            <p:ph type="body" idx="1"/>
          </p:nvPr>
        </p:nvSpPr>
        <p:spPr>
          <a:xfrm>
            <a:off x="8851900" y="2603500"/>
            <a:ext cx="62357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44" name="Shape 44"/>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9" name="Shape 9"/>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12" name="Shape 12"/>
          <p:cNvSpPr>
            <a:spLocks noGrp="1"/>
          </p:cNvSpPr>
          <p:nvPr>
            <p:ph type="body" idx="1"/>
          </p:nvPr>
        </p:nvSpPr>
        <p:spPr>
          <a:prstGeom prst="rect">
            <a:avLst/>
          </a:prstGeom>
        </p:spPr>
        <p:txBody>
          <a:bodyPr numCol="2" spcCol="696595" anchor="t"/>
          <a:lstStyle>
            <a:lvl1pPr marL="685800" indent="-469900">
              <a:defRPr sz="2800"/>
            </a:lvl1pPr>
            <a:lvl2pPr marL="977900" indent="-469900">
              <a:defRPr sz="2800"/>
            </a:lvl2pPr>
            <a:lvl3pPr marL="1270000" indent="-469900">
              <a:defRPr sz="2800"/>
            </a:lvl3pPr>
            <a:lvl4pPr marL="1574800" indent="-469900">
              <a:defRPr sz="2800"/>
            </a:lvl4pPr>
            <a:lvl5pPr marL="1866900" indent="-469900">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4" name="Shape 14"/>
          <p:cNvSpPr>
            <a:spLocks noGrp="1"/>
          </p:cNvSpPr>
          <p:nvPr>
            <p:ph type="body" idx="1"/>
          </p:nvPr>
        </p:nvSpPr>
        <p:spPr>
          <a:xfrm>
            <a:off x="1155700" y="1181100"/>
            <a:ext cx="13931900" cy="6769100"/>
          </a:xfrm>
          <a:prstGeom prst="rect">
            <a:avLst/>
          </a:prstGeom>
        </p:spPr>
        <p:txBody>
          <a:bodyPr/>
          <a:lstStyle>
            <a:lvl1pPr>
              <a:spcBef>
                <a:spcPts val="4900"/>
              </a:spcBef>
            </a:lvl1pPr>
            <a:lvl2pPr>
              <a:spcBef>
                <a:spcPts val="4900"/>
              </a:spcBef>
            </a:lvl2pPr>
            <a:lvl3pPr>
              <a:spcBef>
                <a:spcPts val="4900"/>
              </a:spcBef>
            </a:lvl3pPr>
            <a:lvl4pPr>
              <a:spcBef>
                <a:spcPts val="4900"/>
              </a:spcBef>
            </a:lvl4pPr>
            <a:lvl5pPr>
              <a:spcBef>
                <a:spcPts val="4900"/>
              </a:spcBef>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7" name="Shape 17"/>
          <p:cNvSpPr>
            <a:spLocks noGrp="1"/>
          </p:cNvSpPr>
          <p:nvPr>
            <p:ph type="title"/>
          </p:nvPr>
        </p:nvSpPr>
        <p:spPr>
          <a:xfrm>
            <a:off x="1663700" y="241300"/>
            <a:ext cx="12941300" cy="2298700"/>
          </a:xfrm>
          <a:prstGeom prst="rect">
            <a:avLst/>
          </a:prstGeom>
        </p:spPr>
        <p:txBody>
          <a:body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9" name="Shape 19"/>
          <p:cNvSpPr>
            <a:spLocks noGrp="1"/>
          </p:cNvSpPr>
          <p:nvPr>
            <p:ph type="title"/>
          </p:nvPr>
        </p:nvSpPr>
        <p:spPr>
          <a:xfrm>
            <a:off x="1155700" y="2781300"/>
            <a:ext cx="13931900" cy="3568700"/>
          </a:xfrm>
          <a:prstGeom prst="rect">
            <a:avLst/>
          </a:prstGeom>
        </p:spPr>
        <p:txBody>
          <a:body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FFFFFF"/>
        </a:solidFill>
        <a:effectLst/>
      </p:bgPr>
    </p:bg>
    <p:spTree>
      <p:nvGrpSpPr>
        <p:cNvPr id="1" name=""/>
        <p:cNvGrpSpPr/>
        <p:nvPr/>
      </p:nvGrpSpPr>
      <p:grpSpPr>
        <a:xfrm>
          <a:off x="0" y="0"/>
          <a:ext cx="0" cy="0"/>
          <a:chOff x="0" y="0"/>
          <a:chExt cx="0" cy="0"/>
        </a:xfrm>
      </p:grpSpPr>
      <p:pic>
        <p:nvPicPr>
          <p:cNvPr id="21" name="Black_photo-h-2.pdf"/>
          <p:cNvPicPr/>
          <p:nvPr/>
        </p:nvPicPr>
        <p:blipFill>
          <a:blip r:embed="rId2">
            <a:extLst/>
          </a:blip>
          <a:stretch>
            <a:fillRect/>
          </a:stretch>
        </p:blipFill>
        <p:spPr>
          <a:xfrm>
            <a:off x="0" y="0"/>
            <a:ext cx="16256001" cy="9144001"/>
          </a:xfrm>
          <a:prstGeom prst="rect">
            <a:avLst/>
          </a:prstGeom>
          <a:ln w="12700">
            <a:miter lim="400000"/>
          </a:ln>
        </p:spPr>
      </p:pic>
      <p:sp>
        <p:nvSpPr>
          <p:cNvPr id="22" name="Shape 22"/>
          <p:cNvSpPr>
            <a:spLocks noGrp="1"/>
          </p:cNvSpPr>
          <p:nvPr>
            <p:ph type="title"/>
          </p:nvPr>
        </p:nvSpPr>
        <p:spPr>
          <a:xfrm>
            <a:off x="1155700" y="6908800"/>
            <a:ext cx="13931900" cy="1587500"/>
          </a:xfrm>
          <a:prstGeom prst="rect">
            <a:avLst/>
          </a:prstGeom>
        </p:spPr>
        <p:txBody>
          <a:body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24" name="Shape 24"/>
          <p:cNvSpPr>
            <a:spLocks noGrp="1"/>
          </p:cNvSpPr>
          <p:nvPr>
            <p:ph type="title"/>
          </p:nvPr>
        </p:nvSpPr>
        <p:spPr>
          <a:xfrm>
            <a:off x="1155700" y="6908800"/>
            <a:ext cx="13931900" cy="1587500"/>
          </a:xfrm>
          <a:prstGeom prst="rect">
            <a:avLst/>
          </a:prstGeom>
        </p:spPr>
        <p:txBody>
          <a:body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55700" y="241300"/>
            <a:ext cx="13931900" cy="2298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solidFill>
                  <a:srgbClr val="000000"/>
                </a:solidFill>
              </a:defRPr>
            </a:pPr>
            <a:r>
              <a:rPr sz="7600">
                <a:solidFill>
                  <a:srgbClr val="FFFFFF"/>
                </a:solidFill>
              </a:rPr>
              <a:t>Title Text</a:t>
            </a:r>
          </a:p>
        </p:txBody>
      </p:sp>
      <p:sp>
        <p:nvSpPr>
          <p:cNvPr id="3" name="Shape 3"/>
          <p:cNvSpPr>
            <a:spLocks noGrp="1"/>
          </p:cNvSpPr>
          <p:nvPr>
            <p:ph type="body" idx="1"/>
          </p:nvPr>
        </p:nvSpPr>
        <p:spPr>
          <a:xfrm>
            <a:off x="1155700" y="2603500"/>
            <a:ext cx="13931900" cy="570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xmlns:p14="http://schemas.microsoft.com/office/powerpoint/2010/main" spd="med"/>
  <p:txStyles>
    <p:titleStyle>
      <a:lvl1pPr algn="ctr" defTabSz="546100">
        <a:defRPr sz="7600">
          <a:solidFill>
            <a:srgbClr val="FFFFFF"/>
          </a:solidFill>
          <a:latin typeface="+mn-lt"/>
          <a:ea typeface="+mn-ea"/>
          <a:cs typeface="+mn-cs"/>
          <a:sym typeface="Gill Sans"/>
        </a:defRPr>
      </a:lvl1pPr>
      <a:lvl2pPr indent="228600" algn="ctr" defTabSz="546100">
        <a:defRPr sz="7600">
          <a:solidFill>
            <a:srgbClr val="FFFFFF"/>
          </a:solidFill>
          <a:latin typeface="+mn-lt"/>
          <a:ea typeface="+mn-ea"/>
          <a:cs typeface="+mn-cs"/>
          <a:sym typeface="Gill Sans"/>
        </a:defRPr>
      </a:lvl2pPr>
      <a:lvl3pPr indent="457200" algn="ctr" defTabSz="546100">
        <a:defRPr sz="7600">
          <a:solidFill>
            <a:srgbClr val="FFFFFF"/>
          </a:solidFill>
          <a:latin typeface="+mn-lt"/>
          <a:ea typeface="+mn-ea"/>
          <a:cs typeface="+mn-cs"/>
          <a:sym typeface="Gill Sans"/>
        </a:defRPr>
      </a:lvl3pPr>
      <a:lvl4pPr indent="685800" algn="ctr" defTabSz="546100">
        <a:defRPr sz="7600">
          <a:solidFill>
            <a:srgbClr val="FFFFFF"/>
          </a:solidFill>
          <a:latin typeface="+mn-lt"/>
          <a:ea typeface="+mn-ea"/>
          <a:cs typeface="+mn-cs"/>
          <a:sym typeface="Gill Sans"/>
        </a:defRPr>
      </a:lvl4pPr>
      <a:lvl5pPr indent="914400" algn="ctr" defTabSz="546100">
        <a:defRPr sz="7600">
          <a:solidFill>
            <a:srgbClr val="FFFFFF"/>
          </a:solidFill>
          <a:latin typeface="+mn-lt"/>
          <a:ea typeface="+mn-ea"/>
          <a:cs typeface="+mn-cs"/>
          <a:sym typeface="Gill Sans"/>
        </a:defRPr>
      </a:lvl5pPr>
      <a:lvl6pPr indent="1143000" algn="ctr" defTabSz="546100">
        <a:defRPr sz="7600">
          <a:solidFill>
            <a:srgbClr val="FFFFFF"/>
          </a:solidFill>
          <a:latin typeface="+mn-lt"/>
          <a:ea typeface="+mn-ea"/>
          <a:cs typeface="+mn-cs"/>
          <a:sym typeface="Gill Sans"/>
        </a:defRPr>
      </a:lvl6pPr>
      <a:lvl7pPr indent="1371600" algn="ctr" defTabSz="546100">
        <a:defRPr sz="7600">
          <a:solidFill>
            <a:srgbClr val="FFFFFF"/>
          </a:solidFill>
          <a:latin typeface="+mn-lt"/>
          <a:ea typeface="+mn-ea"/>
          <a:cs typeface="+mn-cs"/>
          <a:sym typeface="Gill Sans"/>
        </a:defRPr>
      </a:lvl7pPr>
      <a:lvl8pPr indent="1600200" algn="ctr" defTabSz="546100">
        <a:defRPr sz="7600">
          <a:solidFill>
            <a:srgbClr val="FFFFFF"/>
          </a:solidFill>
          <a:latin typeface="+mn-lt"/>
          <a:ea typeface="+mn-ea"/>
          <a:cs typeface="+mn-cs"/>
          <a:sym typeface="Gill Sans"/>
        </a:defRPr>
      </a:lvl8pPr>
      <a:lvl9pPr indent="1828800" algn="ctr" defTabSz="546100">
        <a:defRPr sz="7600">
          <a:solidFill>
            <a:srgbClr val="FFFFFF"/>
          </a:solidFill>
          <a:latin typeface="+mn-lt"/>
          <a:ea typeface="+mn-ea"/>
          <a:cs typeface="+mn-cs"/>
          <a:sym typeface="Gill Sans"/>
        </a:defRPr>
      </a:lvl9pPr>
    </p:titleStyle>
    <p:bodyStyle>
      <a:lvl1pPr marL="749300" indent="-533400" defTabSz="546100">
        <a:spcBef>
          <a:spcPts val="3500"/>
        </a:spcBef>
        <a:buSzPct val="171000"/>
        <a:buChar char="•"/>
        <a:defRPr sz="3600">
          <a:solidFill>
            <a:srgbClr val="FFFFFF"/>
          </a:solidFill>
          <a:latin typeface="+mn-lt"/>
          <a:ea typeface="+mn-ea"/>
          <a:cs typeface="+mn-cs"/>
          <a:sym typeface="Gill Sans"/>
        </a:defRPr>
      </a:lvl1pPr>
      <a:lvl2pPr marL="1041400" indent="-533400" defTabSz="546100">
        <a:spcBef>
          <a:spcPts val="3500"/>
        </a:spcBef>
        <a:buSzPct val="171000"/>
        <a:buChar char="•"/>
        <a:defRPr sz="3600">
          <a:solidFill>
            <a:srgbClr val="FFFFFF"/>
          </a:solidFill>
          <a:latin typeface="+mn-lt"/>
          <a:ea typeface="+mn-ea"/>
          <a:cs typeface="+mn-cs"/>
          <a:sym typeface="Gill Sans"/>
        </a:defRPr>
      </a:lvl2pPr>
      <a:lvl3pPr marL="1333500" indent="-533400" defTabSz="546100">
        <a:spcBef>
          <a:spcPts val="3500"/>
        </a:spcBef>
        <a:buSzPct val="171000"/>
        <a:buChar char="•"/>
        <a:defRPr sz="3600">
          <a:solidFill>
            <a:srgbClr val="FFFFFF"/>
          </a:solidFill>
          <a:latin typeface="+mn-lt"/>
          <a:ea typeface="+mn-ea"/>
          <a:cs typeface="+mn-cs"/>
          <a:sym typeface="Gill Sans"/>
        </a:defRPr>
      </a:lvl3pPr>
      <a:lvl4pPr marL="1638300" indent="-533400" defTabSz="546100">
        <a:spcBef>
          <a:spcPts val="3500"/>
        </a:spcBef>
        <a:buSzPct val="171000"/>
        <a:buChar char="•"/>
        <a:defRPr sz="3600">
          <a:solidFill>
            <a:srgbClr val="FFFFFF"/>
          </a:solidFill>
          <a:latin typeface="+mn-lt"/>
          <a:ea typeface="+mn-ea"/>
          <a:cs typeface="+mn-cs"/>
          <a:sym typeface="Gill Sans"/>
        </a:defRPr>
      </a:lvl4pPr>
      <a:lvl5pPr marL="1930400" indent="-533400" defTabSz="546100">
        <a:spcBef>
          <a:spcPts val="3500"/>
        </a:spcBef>
        <a:buSzPct val="171000"/>
        <a:buChar char="•"/>
        <a:defRPr sz="3600">
          <a:solidFill>
            <a:srgbClr val="FFFFFF"/>
          </a:solidFill>
          <a:latin typeface="+mn-lt"/>
          <a:ea typeface="+mn-ea"/>
          <a:cs typeface="+mn-cs"/>
          <a:sym typeface="Gill Sans"/>
        </a:defRPr>
      </a:lvl5pPr>
      <a:lvl6pPr marL="2222500" indent="-533400" defTabSz="546100">
        <a:spcBef>
          <a:spcPts val="3500"/>
        </a:spcBef>
        <a:buSzPct val="171000"/>
        <a:buChar char="•"/>
        <a:defRPr sz="3600">
          <a:solidFill>
            <a:srgbClr val="FFFFFF"/>
          </a:solidFill>
          <a:latin typeface="+mn-lt"/>
          <a:ea typeface="+mn-ea"/>
          <a:cs typeface="+mn-cs"/>
          <a:sym typeface="Gill Sans"/>
        </a:defRPr>
      </a:lvl6pPr>
      <a:lvl7pPr marL="2514600" indent="-533400" defTabSz="546100">
        <a:spcBef>
          <a:spcPts val="3500"/>
        </a:spcBef>
        <a:buSzPct val="171000"/>
        <a:buChar char="•"/>
        <a:defRPr sz="3600">
          <a:solidFill>
            <a:srgbClr val="FFFFFF"/>
          </a:solidFill>
          <a:latin typeface="+mn-lt"/>
          <a:ea typeface="+mn-ea"/>
          <a:cs typeface="+mn-cs"/>
          <a:sym typeface="Gill Sans"/>
        </a:defRPr>
      </a:lvl7pPr>
      <a:lvl8pPr marL="2806700" indent="-533400" defTabSz="546100">
        <a:spcBef>
          <a:spcPts val="3500"/>
        </a:spcBef>
        <a:buSzPct val="171000"/>
        <a:buChar char="•"/>
        <a:defRPr sz="3600">
          <a:solidFill>
            <a:srgbClr val="FFFFFF"/>
          </a:solidFill>
          <a:latin typeface="+mn-lt"/>
          <a:ea typeface="+mn-ea"/>
          <a:cs typeface="+mn-cs"/>
          <a:sym typeface="Gill Sans"/>
        </a:defRPr>
      </a:lvl8pPr>
      <a:lvl9pPr marL="3098800" indent="-533400" defTabSz="546100">
        <a:spcBef>
          <a:spcPts val="3500"/>
        </a:spcBef>
        <a:buSzPct val="171000"/>
        <a:buChar char="•"/>
        <a:defRPr sz="3600">
          <a:solidFill>
            <a:srgbClr val="FFFFFF"/>
          </a:solidFill>
          <a:latin typeface="+mn-lt"/>
          <a:ea typeface="+mn-ea"/>
          <a:cs typeface="+mn-cs"/>
          <a:sym typeface="Gill Sans"/>
        </a:defRPr>
      </a:lvl9pPr>
    </p:bodyStyle>
    <p:otherStyle>
      <a:lvl1pPr algn="ctr" defTabSz="546100">
        <a:defRPr sz="1600">
          <a:solidFill>
            <a:schemeClr val="tx1"/>
          </a:solidFill>
          <a:latin typeface="+mn-lt"/>
          <a:ea typeface="+mn-ea"/>
          <a:cs typeface="+mn-cs"/>
          <a:sym typeface="Gill Sans"/>
        </a:defRPr>
      </a:lvl1pPr>
      <a:lvl2pPr indent="228600" algn="ctr" defTabSz="546100">
        <a:defRPr sz="1600">
          <a:solidFill>
            <a:schemeClr val="tx1"/>
          </a:solidFill>
          <a:latin typeface="+mn-lt"/>
          <a:ea typeface="+mn-ea"/>
          <a:cs typeface="+mn-cs"/>
          <a:sym typeface="Gill Sans"/>
        </a:defRPr>
      </a:lvl2pPr>
      <a:lvl3pPr indent="457200" algn="ctr" defTabSz="546100">
        <a:defRPr sz="1600">
          <a:solidFill>
            <a:schemeClr val="tx1"/>
          </a:solidFill>
          <a:latin typeface="+mn-lt"/>
          <a:ea typeface="+mn-ea"/>
          <a:cs typeface="+mn-cs"/>
          <a:sym typeface="Gill Sans"/>
        </a:defRPr>
      </a:lvl3pPr>
      <a:lvl4pPr indent="685800" algn="ctr" defTabSz="546100">
        <a:defRPr sz="1600">
          <a:solidFill>
            <a:schemeClr val="tx1"/>
          </a:solidFill>
          <a:latin typeface="+mn-lt"/>
          <a:ea typeface="+mn-ea"/>
          <a:cs typeface="+mn-cs"/>
          <a:sym typeface="Gill Sans"/>
        </a:defRPr>
      </a:lvl4pPr>
      <a:lvl5pPr indent="914400" algn="ctr" defTabSz="546100">
        <a:defRPr sz="1600">
          <a:solidFill>
            <a:schemeClr val="tx1"/>
          </a:solidFill>
          <a:latin typeface="+mn-lt"/>
          <a:ea typeface="+mn-ea"/>
          <a:cs typeface="+mn-cs"/>
          <a:sym typeface="Gill Sans"/>
        </a:defRPr>
      </a:lvl5pPr>
      <a:lvl6pPr indent="1143000" algn="ctr" defTabSz="546100">
        <a:defRPr sz="1600">
          <a:solidFill>
            <a:schemeClr val="tx1"/>
          </a:solidFill>
          <a:latin typeface="+mn-lt"/>
          <a:ea typeface="+mn-ea"/>
          <a:cs typeface="+mn-cs"/>
          <a:sym typeface="Gill Sans"/>
        </a:defRPr>
      </a:lvl6pPr>
      <a:lvl7pPr indent="1371600" algn="ctr" defTabSz="546100">
        <a:defRPr sz="1600">
          <a:solidFill>
            <a:schemeClr val="tx1"/>
          </a:solidFill>
          <a:latin typeface="+mn-lt"/>
          <a:ea typeface="+mn-ea"/>
          <a:cs typeface="+mn-cs"/>
          <a:sym typeface="Gill Sans"/>
        </a:defRPr>
      </a:lvl7pPr>
      <a:lvl8pPr indent="1600200" algn="ctr" defTabSz="546100">
        <a:defRPr sz="1600">
          <a:solidFill>
            <a:schemeClr val="tx1"/>
          </a:solidFill>
          <a:latin typeface="+mn-lt"/>
          <a:ea typeface="+mn-ea"/>
          <a:cs typeface="+mn-cs"/>
          <a:sym typeface="Gill Sans"/>
        </a:defRPr>
      </a:lvl8pPr>
      <a:lvl9pPr indent="1828800" algn="ctr" defTabSz="546100">
        <a:defRPr sz="16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VY-Ogkc7Mnw" TargetMode="External"/><Relationship Id="rId4"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image" Target="../media/image25.jpeg"/></Relationships>
</file>

<file path=ppt/slides/_rels/slide12.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image" Target="../media/image34.png"/><Relationship Id="rId10"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jpeg"/><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jpeg"/><Relationship Id="rId3"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1155700" y="647700"/>
            <a:ext cx="13931900" cy="3911600"/>
          </a:xfrm>
          <a:prstGeom prst="rect">
            <a:avLst/>
          </a:prstGeom>
        </p:spPr>
        <p:txBody>
          <a:bodyPr/>
          <a:lstStyle>
            <a:lvl1pPr>
              <a:defRPr sz="6400">
                <a:solidFill>
                  <a:srgbClr val="FFFB00"/>
                </a:solidFill>
              </a:defRPr>
            </a:lvl1pPr>
          </a:lstStyle>
          <a:p>
            <a:pPr lvl="0">
              <a:defRPr sz="1800">
                <a:solidFill>
                  <a:srgbClr val="000000"/>
                </a:solidFill>
              </a:defRPr>
            </a:pPr>
            <a:r>
              <a:rPr lang="en-US" sz="6400" dirty="0" smtClean="0">
                <a:solidFill>
                  <a:srgbClr val="FFFB00"/>
                </a:solidFill>
              </a:rPr>
              <a:t>Sakai: Ten Years of </a:t>
            </a:r>
            <a:br>
              <a:rPr lang="en-US" sz="6400" dirty="0" smtClean="0">
                <a:solidFill>
                  <a:srgbClr val="FFFB00"/>
                </a:solidFill>
              </a:rPr>
            </a:br>
            <a:r>
              <a:rPr lang="en-US" sz="6400" dirty="0" smtClean="0">
                <a:solidFill>
                  <a:srgbClr val="FFFB00"/>
                </a:solidFill>
              </a:rPr>
              <a:t>Open Source Leadership </a:t>
            </a:r>
            <a:br>
              <a:rPr lang="en-US" sz="6400" dirty="0" smtClean="0">
                <a:solidFill>
                  <a:srgbClr val="FFFB00"/>
                </a:solidFill>
              </a:rPr>
            </a:br>
            <a:r>
              <a:rPr lang="en-US" sz="6400" dirty="0" smtClean="0">
                <a:solidFill>
                  <a:srgbClr val="FFFB00"/>
                </a:solidFill>
              </a:rPr>
              <a:t>in Higher Education</a:t>
            </a:r>
            <a:endParaRPr sz="6400" dirty="0">
              <a:solidFill>
                <a:srgbClr val="FFFB00"/>
              </a:solidFill>
            </a:endParaRPr>
          </a:p>
        </p:txBody>
      </p:sp>
      <p:sp>
        <p:nvSpPr>
          <p:cNvPr id="49" name="Shape 49"/>
          <p:cNvSpPr>
            <a:spLocks noGrp="1"/>
          </p:cNvSpPr>
          <p:nvPr>
            <p:ph type="body" idx="1"/>
          </p:nvPr>
        </p:nvSpPr>
        <p:spPr>
          <a:xfrm>
            <a:off x="1155700" y="5003799"/>
            <a:ext cx="13931900" cy="3697099"/>
          </a:xfrm>
          <a:prstGeom prst="rect">
            <a:avLst/>
          </a:prstGeom>
        </p:spPr>
        <p:txBody>
          <a:bodyPr/>
          <a:lstStyle/>
          <a:p>
            <a:pPr lvl="0">
              <a:defRPr sz="1800">
                <a:solidFill>
                  <a:srgbClr val="000000"/>
                </a:solidFill>
              </a:defRPr>
            </a:pPr>
            <a:r>
              <a:rPr sz="5100" dirty="0">
                <a:solidFill>
                  <a:srgbClr val="FFFFFF"/>
                </a:solidFill>
              </a:rPr>
              <a:t>Dr. Charles Severance</a:t>
            </a:r>
          </a:p>
          <a:p>
            <a:pPr lvl="0">
              <a:defRPr sz="1800">
                <a:solidFill>
                  <a:srgbClr val="000000"/>
                </a:solidFill>
              </a:defRPr>
            </a:pPr>
            <a:r>
              <a:rPr sz="5100" dirty="0">
                <a:solidFill>
                  <a:srgbClr val="FFFFFF"/>
                </a:solidFill>
              </a:rPr>
              <a:t>University of Michigan School of Information</a:t>
            </a:r>
          </a:p>
          <a:p>
            <a:pPr lvl="0">
              <a:defRPr sz="1800">
                <a:solidFill>
                  <a:srgbClr val="000000"/>
                </a:solidFill>
              </a:defRPr>
            </a:pPr>
            <a:r>
              <a:rPr sz="5100" dirty="0">
                <a:solidFill>
                  <a:srgbClr val="00F900"/>
                </a:solidFill>
              </a:rPr>
              <a:t>www.dr-chuck.com</a:t>
            </a:r>
          </a:p>
          <a:p>
            <a:pPr lvl="0">
              <a:defRPr sz="1800">
                <a:solidFill>
                  <a:srgbClr val="000000"/>
                </a:solidFill>
              </a:defRPr>
            </a:pPr>
            <a:endParaRPr sz="4000" dirty="0">
              <a:solidFill>
                <a:srgbClr val="FFFFFF"/>
              </a:solidFill>
            </a:endParaRPr>
          </a:p>
          <a:p>
            <a:pPr lvl="0">
              <a:defRPr sz="1800">
                <a:solidFill>
                  <a:srgbClr val="000000"/>
                </a:solidFill>
              </a:defRPr>
            </a:pPr>
            <a:r>
              <a:rPr lang="en-US" sz="4000" dirty="0" smtClean="0">
                <a:solidFill>
                  <a:srgbClr val="FF40FF"/>
                </a:solidFill>
              </a:rPr>
              <a:t>LAMP Consortium –</a:t>
            </a:r>
            <a:r>
              <a:rPr sz="4000" dirty="0" smtClean="0">
                <a:solidFill>
                  <a:srgbClr val="FF40FF"/>
                </a:solidFill>
              </a:rPr>
              <a:t> </a:t>
            </a:r>
            <a:r>
              <a:rPr lang="en-US" sz="4000" dirty="0" smtClean="0">
                <a:solidFill>
                  <a:srgbClr val="FF40FF"/>
                </a:solidFill>
              </a:rPr>
              <a:t>28-Jul-2014</a:t>
            </a:r>
            <a:endParaRPr sz="4000" dirty="0">
              <a:solidFill>
                <a:srgbClr val="FF40FF"/>
              </a:solidFill>
            </a:endParaRPr>
          </a:p>
        </p:txBody>
      </p:sp>
      <p:pic>
        <p:nvPicPr>
          <p:cNvPr id="2" name="Picture 1" descr="lamp-logo-with-po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4811" y="647700"/>
            <a:ext cx="1428020" cy="4313810"/>
          </a:xfrm>
          <a:prstGeom prst="rect">
            <a:avLst/>
          </a:prstGeom>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s-global-logo.jpg"/>
          <p:cNvPicPr/>
          <p:nvPr/>
        </p:nvPicPr>
        <p:blipFill>
          <a:blip r:embed="rId2">
            <a:extLst/>
          </a:blip>
          <a:stretch>
            <a:fillRect/>
          </a:stretch>
        </p:blipFill>
        <p:spPr>
          <a:xfrm>
            <a:off x="7112000" y="3435350"/>
            <a:ext cx="1600200" cy="2266950"/>
          </a:xfrm>
          <a:prstGeom prst="rect">
            <a:avLst/>
          </a:prstGeom>
          <a:ln w="12700">
            <a:miter lim="400000"/>
          </a:ln>
        </p:spPr>
      </p:pic>
      <p:sp>
        <p:nvSpPr>
          <p:cNvPr id="91" name="Shape 91"/>
          <p:cNvSpPr/>
          <p:nvPr/>
        </p:nvSpPr>
        <p:spPr>
          <a:xfrm>
            <a:off x="10219097" y="7086600"/>
            <a:ext cx="2759373"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Standards</a:t>
            </a:r>
          </a:p>
        </p:txBody>
      </p:sp>
      <p:sp>
        <p:nvSpPr>
          <p:cNvPr id="92" name="Shape 92"/>
          <p:cNvSpPr/>
          <p:nvPr/>
        </p:nvSpPr>
        <p:spPr>
          <a:xfrm>
            <a:off x="2131404" y="1295400"/>
            <a:ext cx="3449564"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Commercial</a:t>
            </a:r>
          </a:p>
        </p:txBody>
      </p:sp>
      <p:sp>
        <p:nvSpPr>
          <p:cNvPr id="93" name="Shape 93"/>
          <p:cNvSpPr/>
          <p:nvPr/>
        </p:nvSpPr>
        <p:spPr>
          <a:xfrm>
            <a:off x="3172389" y="6591300"/>
            <a:ext cx="3734185"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Open Source</a:t>
            </a:r>
          </a:p>
        </p:txBody>
      </p:sp>
      <p:sp>
        <p:nvSpPr>
          <p:cNvPr id="94" name="Shape 94"/>
          <p:cNvSpPr/>
          <p:nvPr/>
        </p:nvSpPr>
        <p:spPr>
          <a:xfrm>
            <a:off x="10740345" y="5600700"/>
            <a:ext cx="1278094"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LMS</a:t>
            </a:r>
          </a:p>
        </p:txBody>
      </p:sp>
      <p:sp>
        <p:nvSpPr>
          <p:cNvPr id="95" name="Shape 95"/>
          <p:cNvSpPr/>
          <p:nvPr/>
        </p:nvSpPr>
        <p:spPr>
          <a:xfrm>
            <a:off x="11574273" y="4127500"/>
            <a:ext cx="2869147"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Publishers</a:t>
            </a:r>
          </a:p>
        </p:txBody>
      </p:sp>
      <p:sp>
        <p:nvSpPr>
          <p:cNvPr id="96" name="Shape 96"/>
          <p:cNvSpPr/>
          <p:nvPr/>
        </p:nvSpPr>
        <p:spPr>
          <a:xfrm>
            <a:off x="6330453" y="8420100"/>
            <a:ext cx="360246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www.imsglobal.org</a:t>
            </a:r>
          </a:p>
        </p:txBody>
      </p:sp>
      <p:sp>
        <p:nvSpPr>
          <p:cNvPr id="97" name="Shape 97"/>
          <p:cNvSpPr/>
          <p:nvPr/>
        </p:nvSpPr>
        <p:spPr>
          <a:xfrm>
            <a:off x="2039835" y="4159250"/>
            <a:ext cx="2265493" cy="129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100">
                <a:solidFill>
                  <a:srgbClr val="00F900"/>
                </a:solidFill>
              </a:rPr>
              <a:t>Common</a:t>
            </a:r>
          </a:p>
          <a:p>
            <a:pPr lvl="0">
              <a:defRPr sz="1800">
                <a:solidFill>
                  <a:srgbClr val="000000"/>
                </a:solidFill>
              </a:defRPr>
            </a:pPr>
            <a:r>
              <a:rPr sz="4100">
                <a:solidFill>
                  <a:srgbClr val="00F900"/>
                </a:solidFill>
              </a:rPr>
              <a:t>Cartridge</a:t>
            </a:r>
          </a:p>
        </p:txBody>
      </p:sp>
      <p:sp>
        <p:nvSpPr>
          <p:cNvPr id="98" name="Shape 98"/>
          <p:cNvSpPr/>
          <p:nvPr/>
        </p:nvSpPr>
        <p:spPr>
          <a:xfrm>
            <a:off x="7287691" y="952500"/>
            <a:ext cx="3350624" cy="129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100">
                <a:solidFill>
                  <a:srgbClr val="00F900"/>
                </a:solidFill>
              </a:rPr>
              <a:t>Tools</a:t>
            </a:r>
          </a:p>
          <a:p>
            <a:pPr lvl="0">
              <a:defRPr sz="1800">
                <a:solidFill>
                  <a:srgbClr val="000000"/>
                </a:solidFill>
              </a:defRPr>
            </a:pPr>
            <a:r>
              <a:rPr sz="4100">
                <a:solidFill>
                  <a:srgbClr val="00F900"/>
                </a:solidFill>
              </a:rPr>
              <a:t>Interoperability</a:t>
            </a:r>
          </a:p>
        </p:txBody>
      </p:sp>
      <p:sp>
        <p:nvSpPr>
          <p:cNvPr id="99" name="Shape 99"/>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2008</a:t>
            </a:r>
          </a:p>
        </p:txBody>
      </p:sp>
      <p:pic>
        <p:nvPicPr>
          <p:cNvPr id="100" name="csev.jpg"/>
          <p:cNvPicPr/>
          <p:nvPr/>
        </p:nvPicPr>
        <p:blipFill>
          <a:blip r:embed="rId3">
            <a:extLst/>
          </a:blip>
          <a:stretch>
            <a:fillRect/>
          </a:stretch>
        </p:blipFill>
        <p:spPr>
          <a:xfrm>
            <a:off x="12242800" y="508000"/>
            <a:ext cx="2617483" cy="3340101"/>
          </a:xfrm>
          <a:prstGeom prst="rect">
            <a:avLst/>
          </a:prstGeom>
          <a:ln w="12700">
            <a:miter lim="400000"/>
          </a:ln>
        </p:spPr>
      </p:pic>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IMG_2455.jpg"/>
          <p:cNvPicPr/>
          <p:nvPr/>
        </p:nvPicPr>
        <p:blipFill>
          <a:blip r:embed="rId2">
            <a:extLst/>
          </a:blip>
          <a:stretch>
            <a:fillRect/>
          </a:stretch>
        </p:blipFill>
        <p:spPr>
          <a:xfrm>
            <a:off x="549288" y="419100"/>
            <a:ext cx="7362812" cy="5499101"/>
          </a:xfrm>
          <a:prstGeom prst="rect">
            <a:avLst/>
          </a:prstGeom>
          <a:ln w="12700">
            <a:miter lim="400000"/>
          </a:ln>
        </p:spPr>
      </p:pic>
      <p:sp>
        <p:nvSpPr>
          <p:cNvPr id="103" name="Shape 103"/>
          <p:cNvSpPr/>
          <p:nvPr/>
        </p:nvSpPr>
        <p:spPr>
          <a:xfrm>
            <a:off x="6261100" y="7848600"/>
            <a:ext cx="932527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hlinkClick r:id="rId3"/>
              </a:defRPr>
            </a:lvl1pPr>
          </a:lstStyle>
          <a:p>
            <a:pPr lvl="0">
              <a:defRPr sz="1800">
                <a:solidFill>
                  <a:srgbClr val="000000"/>
                </a:solidFill>
              </a:defRPr>
            </a:pPr>
            <a:r>
              <a:rPr sz="3600">
                <a:solidFill>
                  <a:srgbClr val="FFFB00"/>
                </a:solidFill>
                <a:hlinkClick r:id="rId3"/>
              </a:rPr>
              <a:t>http://www.youtube.com/watch?v=VY-Ogkc7Mnw</a:t>
            </a:r>
          </a:p>
        </p:txBody>
      </p:sp>
      <p:pic>
        <p:nvPicPr>
          <p:cNvPr id="104" name="Untitled.png"/>
          <p:cNvPicPr/>
          <p:nvPr/>
        </p:nvPicPr>
        <p:blipFill>
          <a:blip r:embed="rId4">
            <a:extLst/>
          </a:blip>
          <a:stretch>
            <a:fillRect/>
          </a:stretch>
        </p:blipFill>
        <p:spPr>
          <a:xfrm>
            <a:off x="6388100" y="1968500"/>
            <a:ext cx="9321800" cy="5188550"/>
          </a:xfrm>
          <a:prstGeom prst="rect">
            <a:avLst/>
          </a:prstGeom>
          <a:ln w="12700">
            <a:miter lim="400000"/>
          </a:ln>
        </p:spPr>
      </p:pic>
      <p:sp>
        <p:nvSpPr>
          <p:cNvPr id="105" name="Shape 105"/>
          <p:cNvSpPr/>
          <p:nvPr/>
        </p:nvSpPr>
        <p:spPr>
          <a:xfrm>
            <a:off x="723837" y="7848600"/>
            <a:ext cx="178549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July 2012</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p:nvPr/>
        </p:nvSpPr>
        <p:spPr>
          <a:xfrm>
            <a:off x="3818391" y="4098856"/>
            <a:ext cx="8626597"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solidFill>
                  <a:srgbClr val="FFFB00"/>
                </a:solidFill>
              </a:defRPr>
            </a:lvl1pPr>
          </a:lstStyle>
          <a:p>
            <a:pPr lvl="0">
              <a:defRPr sz="1800">
                <a:solidFill>
                  <a:srgbClr val="000000"/>
                </a:solidFill>
              </a:defRPr>
            </a:pPr>
            <a:r>
              <a:rPr lang="en-US" sz="5400" dirty="0" smtClean="0">
                <a:solidFill>
                  <a:srgbClr val="FFFB00"/>
                </a:solidFill>
              </a:rPr>
              <a:t>Success has a million parents...</a:t>
            </a:r>
            <a:endParaRPr sz="5400" dirty="0">
              <a:solidFill>
                <a:srgbClr val="FFFB00"/>
              </a:solidFill>
            </a:endParaRPr>
          </a:p>
        </p:txBody>
      </p:sp>
      <p:pic>
        <p:nvPicPr>
          <p:cNvPr id="108" name="ANGELLearning_logo.png"/>
          <p:cNvPicPr/>
          <p:nvPr/>
        </p:nvPicPr>
        <p:blipFill>
          <a:blip r:embed="rId2">
            <a:extLst/>
          </a:blip>
          <a:stretch>
            <a:fillRect/>
          </a:stretch>
        </p:blipFill>
        <p:spPr>
          <a:xfrm>
            <a:off x="11306745" y="7556500"/>
            <a:ext cx="3780855" cy="1231901"/>
          </a:xfrm>
          <a:prstGeom prst="rect">
            <a:avLst/>
          </a:prstGeom>
          <a:ln w="12700">
            <a:miter lim="400000"/>
          </a:ln>
        </p:spPr>
      </p:pic>
      <p:pic>
        <p:nvPicPr>
          <p:cNvPr id="109" name="jenzabar_250.png"/>
          <p:cNvPicPr/>
          <p:nvPr/>
        </p:nvPicPr>
        <p:blipFill>
          <a:blip r:embed="rId3">
            <a:extLst/>
          </a:blip>
          <a:stretch>
            <a:fillRect/>
          </a:stretch>
        </p:blipFill>
        <p:spPr>
          <a:xfrm>
            <a:off x="888047" y="4065436"/>
            <a:ext cx="1193800" cy="1193800"/>
          </a:xfrm>
          <a:prstGeom prst="rect">
            <a:avLst/>
          </a:prstGeom>
          <a:ln w="12700">
            <a:miter lim="400000"/>
          </a:ln>
        </p:spPr>
      </p:pic>
      <p:pic>
        <p:nvPicPr>
          <p:cNvPr id="111" name="book-logo_bigger.jpg"/>
          <p:cNvPicPr/>
          <p:nvPr/>
        </p:nvPicPr>
        <p:blipFill>
          <a:blip r:embed="rId4">
            <a:extLst/>
          </a:blip>
          <a:stretch>
            <a:fillRect/>
          </a:stretch>
        </p:blipFill>
        <p:spPr>
          <a:xfrm>
            <a:off x="7081105" y="6997700"/>
            <a:ext cx="1346200" cy="1346200"/>
          </a:xfrm>
          <a:prstGeom prst="rect">
            <a:avLst/>
          </a:prstGeom>
          <a:ln w="12700">
            <a:miter lim="400000"/>
          </a:ln>
        </p:spPr>
      </p:pic>
      <p:pic>
        <p:nvPicPr>
          <p:cNvPr id="112" name="olat_flat.png"/>
          <p:cNvPicPr/>
          <p:nvPr/>
        </p:nvPicPr>
        <p:blipFill>
          <a:blip r:embed="rId5">
            <a:extLst/>
          </a:blip>
          <a:stretch>
            <a:fillRect/>
          </a:stretch>
        </p:blipFill>
        <p:spPr>
          <a:xfrm>
            <a:off x="9398000" y="6299200"/>
            <a:ext cx="1219200" cy="1257300"/>
          </a:xfrm>
          <a:prstGeom prst="rect">
            <a:avLst/>
          </a:prstGeom>
          <a:ln w="12700">
            <a:miter lim="400000"/>
          </a:ln>
        </p:spPr>
      </p:pic>
      <p:pic>
        <p:nvPicPr>
          <p:cNvPr id="114" name="d2l.jpg"/>
          <p:cNvPicPr/>
          <p:nvPr/>
        </p:nvPicPr>
        <p:blipFill>
          <a:blip r:embed="rId6">
            <a:extLst/>
          </a:blip>
          <a:stretch>
            <a:fillRect/>
          </a:stretch>
        </p:blipFill>
        <p:spPr>
          <a:xfrm>
            <a:off x="13322300" y="2997200"/>
            <a:ext cx="1765300" cy="1765300"/>
          </a:xfrm>
          <a:prstGeom prst="rect">
            <a:avLst/>
          </a:prstGeom>
          <a:ln w="12700">
            <a:miter lim="400000"/>
          </a:ln>
        </p:spPr>
      </p:pic>
      <p:pic>
        <p:nvPicPr>
          <p:cNvPr id="115" name="blackboard-logo.jpg"/>
          <p:cNvPicPr/>
          <p:nvPr/>
        </p:nvPicPr>
        <p:blipFill>
          <a:blip r:embed="rId7">
            <a:extLst/>
          </a:blip>
          <a:stretch>
            <a:fillRect/>
          </a:stretch>
        </p:blipFill>
        <p:spPr>
          <a:xfrm>
            <a:off x="12776200" y="355600"/>
            <a:ext cx="2540000" cy="1866900"/>
          </a:xfrm>
          <a:prstGeom prst="rect">
            <a:avLst/>
          </a:prstGeom>
          <a:ln w="12700">
            <a:miter lim="400000"/>
          </a:ln>
        </p:spPr>
      </p:pic>
      <p:pic>
        <p:nvPicPr>
          <p:cNvPr id="116" name="sakai-logo.jpg"/>
          <p:cNvPicPr/>
          <p:nvPr/>
        </p:nvPicPr>
        <p:blipFill>
          <a:blip r:embed="rId8">
            <a:extLst/>
          </a:blip>
          <a:stretch>
            <a:fillRect/>
          </a:stretch>
        </p:blipFill>
        <p:spPr>
          <a:xfrm>
            <a:off x="9080500" y="787400"/>
            <a:ext cx="2705100" cy="1638518"/>
          </a:xfrm>
          <a:prstGeom prst="rect">
            <a:avLst/>
          </a:prstGeom>
          <a:ln w="12700">
            <a:miter lim="400000"/>
          </a:ln>
        </p:spPr>
      </p:pic>
      <p:pic>
        <p:nvPicPr>
          <p:cNvPr id="117" name="droppedImage.pdf"/>
          <p:cNvPicPr/>
          <p:nvPr/>
        </p:nvPicPr>
        <p:blipFill>
          <a:blip r:embed="rId9">
            <a:extLst/>
          </a:blip>
          <a:stretch>
            <a:fillRect/>
          </a:stretch>
        </p:blipFill>
        <p:spPr>
          <a:xfrm>
            <a:off x="4000500" y="625431"/>
            <a:ext cx="1902362" cy="2006601"/>
          </a:xfrm>
          <a:prstGeom prst="rect">
            <a:avLst/>
          </a:prstGeom>
          <a:ln w="12700">
            <a:miter lim="400000"/>
          </a:ln>
        </p:spPr>
      </p:pic>
      <p:pic>
        <p:nvPicPr>
          <p:cNvPr id="118" name="piazza-logo.png"/>
          <p:cNvPicPr/>
          <p:nvPr/>
        </p:nvPicPr>
        <p:blipFill>
          <a:blip r:embed="rId10">
            <a:extLst/>
          </a:blip>
          <a:stretch>
            <a:fillRect/>
          </a:stretch>
        </p:blipFill>
        <p:spPr>
          <a:xfrm>
            <a:off x="1295400" y="6515100"/>
            <a:ext cx="4514850" cy="1257300"/>
          </a:xfrm>
          <a:prstGeom prst="rect">
            <a:avLst/>
          </a:prstGeom>
          <a:ln w="12700">
            <a:miter lim="400000"/>
          </a:ln>
        </p:spPr>
      </p:pic>
      <p:pic>
        <p:nvPicPr>
          <p:cNvPr id="119" name="droppedImage.png"/>
          <p:cNvPicPr/>
          <p:nvPr/>
        </p:nvPicPr>
        <p:blipFill>
          <a:blip r:embed="rId11">
            <a:extLst/>
          </a:blip>
          <a:stretch>
            <a:fillRect/>
          </a:stretch>
        </p:blipFill>
        <p:spPr>
          <a:xfrm>
            <a:off x="11024890" y="6185804"/>
            <a:ext cx="4594819" cy="658592"/>
          </a:xfrm>
          <a:prstGeom prst="rect">
            <a:avLst/>
          </a:prstGeom>
          <a:ln w="12700">
            <a:miter lim="400000"/>
          </a:ln>
        </p:spPr>
      </p:pic>
      <p:grpSp>
        <p:nvGrpSpPr>
          <p:cNvPr id="4" name="Group 3"/>
          <p:cNvGrpSpPr/>
          <p:nvPr/>
        </p:nvGrpSpPr>
        <p:grpSpPr>
          <a:xfrm>
            <a:off x="1115120" y="1556145"/>
            <a:ext cx="1639822" cy="1441055"/>
            <a:chOff x="1193800" y="3794056"/>
            <a:chExt cx="1722467" cy="1513682"/>
          </a:xfrm>
        </p:grpSpPr>
        <p:sp>
          <p:nvSpPr>
            <p:cNvPr id="3" name="Rectangle 2"/>
            <p:cNvSpPr/>
            <p:nvPr/>
          </p:nvSpPr>
          <p:spPr>
            <a:xfrm>
              <a:off x="1193800" y="3794056"/>
              <a:ext cx="1639822" cy="1513682"/>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Picture 1" descr="canvas-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6445" y="3794056"/>
              <a:ext cx="1639822" cy="1513682"/>
            </a:xfrm>
            <a:prstGeom prst="rect">
              <a:avLst/>
            </a:prstGeom>
          </p:spPr>
        </p:pic>
      </p:grpSp>
      <p:pic>
        <p:nvPicPr>
          <p:cNvPr id="19" name="ims-new-logo-transparent.png"/>
          <p:cNvPicPr/>
          <p:nvPr/>
        </p:nvPicPr>
        <p:blipFill>
          <a:blip r:embed="rId13">
            <a:extLst/>
          </a:blip>
          <a:stretch>
            <a:fillRect/>
          </a:stretch>
        </p:blipFill>
        <p:spPr>
          <a:xfrm>
            <a:off x="6477424" y="610471"/>
            <a:ext cx="1909196" cy="1892301"/>
          </a:xfrm>
          <a:prstGeom prst="rect">
            <a:avLst/>
          </a:prstGeom>
          <a:ln w="12700">
            <a:miter lim="400000"/>
          </a:ln>
        </p:spPr>
      </p:pic>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droppedImage.pdf"/>
          <p:cNvPicPr/>
          <p:nvPr/>
        </p:nvPicPr>
        <p:blipFill>
          <a:blip r:embed="rId2">
            <a:extLst/>
          </a:blip>
          <a:stretch>
            <a:fillRect/>
          </a:stretch>
        </p:blipFill>
        <p:spPr>
          <a:xfrm>
            <a:off x="1409700" y="901700"/>
            <a:ext cx="13423900" cy="6355055"/>
          </a:xfrm>
          <a:prstGeom prst="rect">
            <a:avLst/>
          </a:prstGeom>
          <a:ln w="12700">
            <a:miter lim="400000"/>
          </a:ln>
        </p:spPr>
      </p:pic>
      <p:sp>
        <p:nvSpPr>
          <p:cNvPr id="123" name="Shape 123"/>
          <p:cNvSpPr/>
          <p:nvPr/>
        </p:nvSpPr>
        <p:spPr>
          <a:xfrm>
            <a:off x="-2667" y="7854950"/>
            <a:ext cx="16243301" cy="533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2900">
                <a:solidFill>
                  <a:srgbClr val="FFFB00"/>
                </a:solidFill>
              </a:rPr>
              <a:t>http://www.insidehighered.com/news/</a:t>
            </a:r>
            <a:r>
              <a:rPr sz="2900">
                <a:solidFill>
                  <a:srgbClr val="00F900"/>
                </a:solidFill>
              </a:rPr>
              <a:t>2012/11</a:t>
            </a:r>
            <a:r>
              <a:rPr sz="2900">
                <a:solidFill>
                  <a:srgbClr val="FFFB00"/>
                </a:solidFill>
              </a:rPr>
              <a:t>/07/tech-officials-weigh-big-data-moocs-and-open-source</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lvl1pPr>
              <a:defRPr>
                <a:solidFill>
                  <a:srgbClr val="00AACF"/>
                </a:solidFill>
              </a:defRPr>
            </a:lvl1pPr>
          </a:lstStyle>
          <a:p>
            <a:pPr lvl="0">
              <a:defRPr sz="1800">
                <a:solidFill>
                  <a:srgbClr val="000000"/>
                </a:solidFill>
              </a:defRPr>
            </a:pPr>
            <a:r>
              <a:rPr sz="7600">
                <a:solidFill>
                  <a:srgbClr val="00AACF"/>
                </a:solidFill>
              </a:rPr>
              <a:t>Summary</a:t>
            </a:r>
          </a:p>
        </p:txBody>
      </p:sp>
      <p:sp>
        <p:nvSpPr>
          <p:cNvPr id="147" name="Shape 147"/>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Past: Sakai was essential to the past decade of progress in open standards for teaching and learning</a:t>
            </a:r>
          </a:p>
          <a:p>
            <a:pPr lvl="0">
              <a:defRPr sz="1800">
                <a:solidFill>
                  <a:srgbClr val="000000"/>
                </a:solidFill>
              </a:defRPr>
            </a:pPr>
            <a:r>
              <a:rPr sz="3600">
                <a:solidFill>
                  <a:srgbClr val="FFFFFF"/>
                </a:solidFill>
              </a:rPr>
              <a:t>Present: Sakai 2.9 has excellent support for IMS LTI and IMS CC out of the box</a:t>
            </a:r>
          </a:p>
          <a:p>
            <a:pPr lvl="0">
              <a:defRPr sz="1800">
                <a:solidFill>
                  <a:srgbClr val="000000"/>
                </a:solidFill>
              </a:defRPr>
            </a:pPr>
            <a:r>
              <a:rPr sz="3600">
                <a:solidFill>
                  <a:srgbClr val="FFFFFF"/>
                </a:solidFill>
              </a:rPr>
              <a:t>Future:  We are in a great position to continue to lead the industry forward in the areas of portability and interopability</a:t>
            </a:r>
          </a:p>
        </p:txBody>
      </p:sp>
      <p:pic>
        <p:nvPicPr>
          <p:cNvPr id="148" name="sakai-logo.jpg"/>
          <p:cNvPicPr/>
          <p:nvPr/>
        </p:nvPicPr>
        <p:blipFill>
          <a:blip r:embed="rId2">
            <a:extLst/>
          </a:blip>
          <a:stretch>
            <a:fillRect/>
          </a:stretch>
        </p:blipFill>
        <p:spPr>
          <a:xfrm>
            <a:off x="13106400" y="728109"/>
            <a:ext cx="2222500" cy="1346201"/>
          </a:xfrm>
          <a:prstGeom prst="rect">
            <a:avLst/>
          </a:prstGeom>
          <a:ln w="12700">
            <a:miter lim="400000"/>
          </a:ln>
        </p:spPr>
      </p:pic>
      <p:pic>
        <p:nvPicPr>
          <p:cNvPr id="149" name="ims-new-logo-transparent.png"/>
          <p:cNvPicPr/>
          <p:nvPr/>
        </p:nvPicPr>
        <p:blipFill>
          <a:blip r:embed="rId3">
            <a:extLst/>
          </a:blip>
          <a:stretch>
            <a:fillRect/>
          </a:stretch>
        </p:blipFill>
        <p:spPr>
          <a:xfrm>
            <a:off x="1511300" y="444500"/>
            <a:ext cx="1909196" cy="1892301"/>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19-02-04_0820.jpg"/>
          <p:cNvPicPr/>
          <p:nvPr/>
        </p:nvPicPr>
        <p:blipFill>
          <a:blip r:embed="rId2">
            <a:extLst/>
          </a:blip>
          <a:stretch>
            <a:fillRect/>
          </a:stretch>
        </p:blipFill>
        <p:spPr>
          <a:xfrm>
            <a:off x="1041400" y="1104900"/>
            <a:ext cx="6375401" cy="4781551"/>
          </a:xfrm>
          <a:prstGeom prst="rect">
            <a:avLst/>
          </a:prstGeom>
          <a:ln w="12700">
            <a:miter lim="400000"/>
          </a:ln>
        </p:spPr>
      </p:pic>
      <p:pic>
        <p:nvPicPr>
          <p:cNvPr id="56" name="19-02-04_0823.jpg"/>
          <p:cNvPicPr/>
          <p:nvPr/>
        </p:nvPicPr>
        <p:blipFill>
          <a:blip r:embed="rId3">
            <a:extLst/>
          </a:blip>
          <a:stretch>
            <a:fillRect/>
          </a:stretch>
        </p:blipFill>
        <p:spPr>
          <a:xfrm>
            <a:off x="7861300" y="1104900"/>
            <a:ext cx="6375401" cy="4781551"/>
          </a:xfrm>
          <a:prstGeom prst="rect">
            <a:avLst/>
          </a:prstGeom>
          <a:ln w="12700">
            <a:miter lim="400000"/>
          </a:ln>
        </p:spPr>
      </p:pic>
      <p:sp>
        <p:nvSpPr>
          <p:cNvPr id="57" name="Shape 57"/>
          <p:cNvSpPr/>
          <p:nvPr/>
        </p:nvSpPr>
        <p:spPr>
          <a:xfrm>
            <a:off x="793967" y="6502961"/>
            <a:ext cx="14167434" cy="6719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lvl="0">
              <a:defRPr sz="1800">
                <a:solidFill>
                  <a:srgbClr val="000000"/>
                </a:solidFill>
              </a:defRPr>
            </a:pPr>
            <a:r>
              <a:rPr lang="en-US" sz="3700" dirty="0" err="1" smtClean="0">
                <a:solidFill>
                  <a:srgbClr val="FFFFFF"/>
                </a:solidFill>
              </a:rPr>
              <a:t>Ten</a:t>
            </a:r>
            <a:r>
              <a:rPr sz="3700" dirty="0" err="1" smtClean="0">
                <a:solidFill>
                  <a:srgbClr val="FFFFFF"/>
                </a:solidFill>
              </a:rPr>
              <a:t>Years</a:t>
            </a:r>
            <a:r>
              <a:rPr sz="3700" dirty="0" smtClean="0">
                <a:solidFill>
                  <a:srgbClr val="FFFFFF"/>
                </a:solidFill>
              </a:rPr>
              <a:t> </a:t>
            </a:r>
            <a:r>
              <a:rPr sz="3700" dirty="0">
                <a:solidFill>
                  <a:srgbClr val="FFFFFF"/>
                </a:solidFill>
              </a:rPr>
              <a:t>Ago - February 19, 2004 - Sakai All Hands Meeting @ Stanford</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p:nvPr/>
        </p:nvSpPr>
        <p:spPr>
          <a:xfrm>
            <a:off x="721233" y="412750"/>
            <a:ext cx="14757401" cy="8305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solidFill>
                  <a:srgbClr val="000000"/>
                </a:solidFill>
              </a:defRPr>
            </a:pPr>
            <a:r>
              <a:rPr sz="3300">
                <a:solidFill>
                  <a:srgbClr val="FFFB00"/>
                </a:solidFill>
              </a:rPr>
              <a:t>At 02:28 PM </a:t>
            </a:r>
            <a:r>
              <a:rPr sz="3300">
                <a:solidFill>
                  <a:srgbClr val="00F900"/>
                </a:solidFill>
              </a:rPr>
              <a:t>3/2/2004</a:t>
            </a:r>
            <a:r>
              <a:rPr sz="3300">
                <a:solidFill>
                  <a:srgbClr val="FFFB00"/>
                </a:solidFill>
              </a:rPr>
              <a:t> -0500, Chris Etesse wrote:</a:t>
            </a:r>
          </a:p>
          <a:p>
            <a:pPr lvl="0" algn="l">
              <a:defRPr sz="1800">
                <a:solidFill>
                  <a:srgbClr val="000000"/>
                </a:solidFill>
              </a:defRPr>
            </a:pPr>
            <a:endParaRPr sz="3300">
              <a:solidFill>
                <a:srgbClr val="FFFB00"/>
              </a:solidFill>
            </a:endParaRPr>
          </a:p>
          <a:p>
            <a:pPr lvl="0" algn="l">
              <a:defRPr sz="1800">
                <a:solidFill>
                  <a:srgbClr val="000000"/>
                </a:solidFill>
              </a:defRPr>
            </a:pPr>
            <a:r>
              <a:rPr sz="3300">
                <a:solidFill>
                  <a:srgbClr val="FFFB00"/>
                </a:solidFill>
              </a:rPr>
              <a:t>Chuck, Jeff and Babi, </a:t>
            </a:r>
          </a:p>
          <a:p>
            <a:pPr lvl="0" algn="l">
              <a:defRPr sz="1800">
                <a:solidFill>
                  <a:srgbClr val="000000"/>
                </a:solidFill>
              </a:defRPr>
            </a:pPr>
            <a:endParaRPr sz="3300">
              <a:solidFill>
                <a:srgbClr val="FFFB00"/>
              </a:solidFill>
            </a:endParaRPr>
          </a:p>
          <a:p>
            <a:pPr lvl="0" algn="l">
              <a:defRPr sz="1800">
                <a:solidFill>
                  <a:srgbClr val="000000"/>
                </a:solidFill>
              </a:defRPr>
            </a:pPr>
            <a:r>
              <a:rPr sz="3300">
                <a:solidFill>
                  <a:srgbClr val="FFFB00"/>
                </a:solidFill>
              </a:rPr>
              <a:t>It was my pleasure talking to you both during my travels recently - Chuck in person in Edinburgh and Jeff &amp; Babi via phone from Europe. As promised, I wanted to pass on a link to a white paper we just released on Blackboard &amp; Standards as well as restate my invitation to host a meeting at Blackboard with Chuck to discuss how we can interoperate going forward. Finally, the second link is to the Blackboard SDK's for our various products - I thought it might be of some interest. I look forward to working closer with you each. </a:t>
            </a:r>
          </a:p>
          <a:p>
            <a:pPr lvl="0" algn="l">
              <a:defRPr sz="1800">
                <a:solidFill>
                  <a:srgbClr val="000000"/>
                </a:solidFill>
              </a:defRPr>
            </a:pPr>
            <a:endParaRPr sz="3300">
              <a:solidFill>
                <a:srgbClr val="FFFB00"/>
              </a:solidFill>
            </a:endParaRPr>
          </a:p>
          <a:p>
            <a:pPr lvl="0" algn="l">
              <a:defRPr sz="1800">
                <a:solidFill>
                  <a:srgbClr val="000000"/>
                </a:solidFill>
              </a:defRPr>
            </a:pPr>
            <a:r>
              <a:rPr sz="3300">
                <a:solidFill>
                  <a:srgbClr val="FFFB00"/>
                </a:solidFill>
              </a:rPr>
              <a:t>Warmest regards, </a:t>
            </a:r>
          </a:p>
          <a:p>
            <a:pPr lvl="0" algn="l">
              <a:defRPr sz="1800">
                <a:solidFill>
                  <a:srgbClr val="000000"/>
                </a:solidFill>
              </a:defRPr>
            </a:pPr>
            <a:endParaRPr sz="3300">
              <a:solidFill>
                <a:srgbClr val="FFFB00"/>
              </a:solidFill>
            </a:endParaRPr>
          </a:p>
          <a:p>
            <a:pPr lvl="0" algn="l">
              <a:defRPr sz="1800">
                <a:solidFill>
                  <a:srgbClr val="000000"/>
                </a:solidFill>
              </a:defRPr>
            </a:pPr>
            <a:r>
              <a:rPr sz="3300">
                <a:solidFill>
                  <a:srgbClr val="FFFB00"/>
                </a:solidFill>
              </a:rPr>
              <a:t>Christopher Etesse </a:t>
            </a:r>
          </a:p>
          <a:p>
            <a:pPr lvl="0" algn="l">
              <a:defRPr sz="1800">
                <a:solidFill>
                  <a:srgbClr val="000000"/>
                </a:solidFill>
              </a:defRPr>
            </a:pPr>
            <a:r>
              <a:rPr sz="3300">
                <a:solidFill>
                  <a:srgbClr val="FFFB00"/>
                </a:solidFill>
              </a:rPr>
              <a:t>Senior Director of Technology </a:t>
            </a:r>
          </a:p>
          <a:p>
            <a:pPr lvl="0" algn="l">
              <a:defRPr sz="1800">
                <a:solidFill>
                  <a:srgbClr val="000000"/>
                </a:solidFill>
              </a:defRPr>
            </a:pPr>
            <a:r>
              <a:rPr sz="3300">
                <a:solidFill>
                  <a:srgbClr val="FFFB00"/>
                </a:solidFill>
              </a:rPr>
              <a:t>Blackboard Inc. </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368933" y="336550"/>
            <a:ext cx="13512801"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solidFill>
                  <a:srgbClr val="000000"/>
                </a:solidFill>
              </a:defRPr>
            </a:pPr>
            <a:r>
              <a:rPr sz="3800">
                <a:solidFill>
                  <a:srgbClr val="FFFFFF"/>
                </a:solidFill>
              </a:rPr>
              <a:t>DRAFT</a:t>
            </a:r>
            <a:r>
              <a:rPr sz="3800">
                <a:solidFill>
                  <a:srgbClr val="00F900"/>
                </a:solidFill>
              </a:rPr>
              <a:t>    Software Portability Workgroup Prospectus    </a:t>
            </a:r>
            <a:r>
              <a:rPr sz="3800">
                <a:solidFill>
                  <a:srgbClr val="FFFFFF"/>
                </a:solidFill>
              </a:rPr>
              <a:t>DRAFT</a:t>
            </a:r>
            <a:endParaRPr sz="3800">
              <a:solidFill>
                <a:srgbClr val="00F900"/>
              </a:solidFill>
            </a:endParaRPr>
          </a:p>
          <a:p>
            <a:pPr lvl="0" algn="l">
              <a:defRPr sz="1800">
                <a:solidFill>
                  <a:srgbClr val="000000"/>
                </a:solidFill>
              </a:defRPr>
            </a:pPr>
            <a:endParaRPr sz="3800">
              <a:solidFill>
                <a:srgbClr val="FFFFFF"/>
              </a:solidFill>
            </a:endParaRPr>
          </a:p>
          <a:p>
            <a:pPr lvl="0" algn="l">
              <a:defRPr sz="1800">
                <a:solidFill>
                  <a:srgbClr val="000000"/>
                </a:solidFill>
              </a:defRPr>
            </a:pPr>
            <a:r>
              <a:rPr sz="3800">
                <a:solidFill>
                  <a:srgbClr val="FFFFFF"/>
                </a:solidFill>
              </a:rPr>
              <a:t>The current trend in web-based systems for eLearning has been moving steadily towards increasing componentization and modularity.  This trend is driven to a large extent by the desire for systems deployers to easily enhance system functionality to more quickly and effectively support the maturing demands of LMS users.   Three notable examples are referenced here:</a:t>
            </a:r>
          </a:p>
          <a:p>
            <a:pPr lvl="0" algn="l">
              <a:defRPr sz="1800">
                <a:solidFill>
                  <a:srgbClr val="000000"/>
                </a:solidFill>
              </a:defRPr>
            </a:pPr>
            <a:endParaRPr sz="3800">
              <a:solidFill>
                <a:srgbClr val="FFFFFF"/>
              </a:solidFill>
            </a:endParaRPr>
          </a:p>
          <a:p>
            <a:pPr lvl="0" algn="l">
              <a:defRPr sz="1800">
                <a:solidFill>
                  <a:srgbClr val="000000"/>
                </a:solidFill>
              </a:defRPr>
            </a:pPr>
            <a:r>
              <a:rPr sz="3800">
                <a:solidFill>
                  <a:srgbClr val="FFFFFF"/>
                </a:solidFill>
              </a:rPr>
              <a:t>Blackboard Building Blocks</a:t>
            </a:r>
          </a:p>
          <a:p>
            <a:pPr lvl="0" algn="l">
              <a:defRPr sz="1800">
                <a:solidFill>
                  <a:srgbClr val="000000"/>
                </a:solidFill>
              </a:defRPr>
            </a:pPr>
            <a:r>
              <a:rPr sz="3800">
                <a:solidFill>
                  <a:srgbClr val="FFFFFF"/>
                </a:solidFill>
              </a:rPr>
              <a:t>Sakai’s Tool Portability Profile</a:t>
            </a:r>
          </a:p>
          <a:p>
            <a:pPr lvl="0" algn="l">
              <a:defRPr sz="1800">
                <a:solidFill>
                  <a:srgbClr val="000000"/>
                </a:solidFill>
              </a:defRPr>
            </a:pPr>
            <a:r>
              <a:rPr sz="3800">
                <a:solidFill>
                  <a:srgbClr val="FFFFFF"/>
                </a:solidFill>
              </a:rPr>
              <a:t>WebCT PowerLinks SDK</a:t>
            </a:r>
          </a:p>
          <a:p>
            <a:pPr lvl="0" algn="l">
              <a:defRPr sz="1800">
                <a:solidFill>
                  <a:srgbClr val="000000"/>
                </a:solidFill>
              </a:defRPr>
            </a:pPr>
            <a:endParaRPr sz="3800">
              <a:solidFill>
                <a:srgbClr val="FFFFFF"/>
              </a:solidFill>
            </a:endParaRPr>
          </a:p>
          <a:p>
            <a:pPr lvl="0" algn="l">
              <a:defRPr sz="1800">
                <a:solidFill>
                  <a:srgbClr val="000000"/>
                </a:solidFill>
              </a:defRPr>
            </a:pPr>
            <a:r>
              <a:rPr sz="3800">
                <a:solidFill>
                  <a:srgbClr val="FFFFFF"/>
                </a:solidFill>
              </a:rPr>
              <a:t>Joseph Hardin </a:t>
            </a:r>
          </a:p>
          <a:p>
            <a:pPr lvl="0" algn="l">
              <a:defRPr sz="1800">
                <a:solidFill>
                  <a:srgbClr val="000000"/>
                </a:solidFill>
              </a:defRPr>
            </a:pPr>
            <a:r>
              <a:rPr sz="3800">
                <a:solidFill>
                  <a:srgbClr val="FFFFFF"/>
                </a:solidFill>
              </a:rPr>
              <a:t>University of Michigan </a:t>
            </a:r>
          </a:p>
        </p:txBody>
      </p:sp>
      <p:sp>
        <p:nvSpPr>
          <p:cNvPr id="62" name="Shape 62"/>
          <p:cNvSpPr/>
          <p:nvPr/>
        </p:nvSpPr>
        <p:spPr>
          <a:xfrm>
            <a:off x="10992271" y="8013700"/>
            <a:ext cx="35752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defRPr>
            </a:lvl1pPr>
          </a:lstStyle>
          <a:p>
            <a:pPr lvl="0">
              <a:defRPr sz="1800">
                <a:solidFill>
                  <a:srgbClr val="000000"/>
                </a:solidFill>
              </a:defRPr>
            </a:pPr>
            <a:r>
              <a:rPr sz="3600">
                <a:solidFill>
                  <a:srgbClr val="FFFB00"/>
                </a:solidFill>
              </a:rPr>
              <a:t>September 3, 2004</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19-10-04_1338001.jpg"/>
          <p:cNvPicPr/>
          <p:nvPr/>
        </p:nvPicPr>
        <p:blipFill>
          <a:blip r:embed="rId2">
            <a:extLst/>
          </a:blip>
          <a:stretch>
            <a:fillRect/>
          </a:stretch>
        </p:blipFill>
        <p:spPr>
          <a:xfrm>
            <a:off x="2201333" y="-123825"/>
            <a:ext cx="12361333" cy="9271001"/>
          </a:xfrm>
          <a:prstGeom prst="rect">
            <a:avLst/>
          </a:prstGeom>
          <a:ln w="12700">
            <a:miter lim="400000"/>
          </a:ln>
        </p:spPr>
      </p:pic>
      <p:sp>
        <p:nvSpPr>
          <p:cNvPr id="65" name="Shape 65"/>
          <p:cNvSpPr/>
          <p:nvPr/>
        </p:nvSpPr>
        <p:spPr>
          <a:xfrm>
            <a:off x="2575433" y="7912100"/>
            <a:ext cx="11925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defRPr>
            </a:lvl1pPr>
          </a:lstStyle>
          <a:p>
            <a:pPr lvl="0">
              <a:defRPr sz="1800">
                <a:solidFill>
                  <a:srgbClr val="000000"/>
                </a:solidFill>
              </a:defRPr>
            </a:pPr>
            <a:r>
              <a:rPr sz="3600">
                <a:solidFill>
                  <a:srgbClr val="00F900"/>
                </a:solidFill>
              </a:rPr>
              <a:t>Brainstorming at IMS Meeting in Denver 2004-10-19</a:t>
            </a: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p:nvPr/>
        </p:nvSpPr>
        <p:spPr>
          <a:xfrm>
            <a:off x="873633" y="654050"/>
            <a:ext cx="14503401" cy="8305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solidFill>
                  <a:srgbClr val="000000"/>
                </a:solidFill>
              </a:defRPr>
            </a:pPr>
            <a:r>
              <a:rPr sz="3300">
                <a:solidFill>
                  <a:srgbClr val="FFFFFF"/>
                </a:solidFill>
              </a:rPr>
              <a:t>Colleagues:</a:t>
            </a:r>
          </a:p>
          <a:p>
            <a:pPr lvl="0" algn="l">
              <a:defRPr sz="1800">
                <a:solidFill>
                  <a:srgbClr val="000000"/>
                </a:solidFill>
              </a:defRPr>
            </a:pPr>
            <a:endParaRPr sz="3300">
              <a:solidFill>
                <a:srgbClr val="FFFFFF"/>
              </a:solidFill>
            </a:endParaRPr>
          </a:p>
          <a:p>
            <a:pPr lvl="0" algn="l">
              <a:defRPr sz="1800">
                <a:solidFill>
                  <a:srgbClr val="000000"/>
                </a:solidFill>
              </a:defRPr>
            </a:pPr>
            <a:r>
              <a:rPr sz="3300">
                <a:solidFill>
                  <a:srgbClr val="FFFFFF"/>
                </a:solidFill>
              </a:rPr>
              <a:t>It looks like we have about 25 individuals (give or take) attending the SCP/SCA/Board meeting on </a:t>
            </a:r>
            <a:r>
              <a:rPr sz="3300">
                <a:solidFill>
                  <a:srgbClr val="00F900"/>
                </a:solidFill>
              </a:rPr>
              <a:t>4/27/2005</a:t>
            </a:r>
            <a:r>
              <a:rPr sz="3300">
                <a:solidFill>
                  <a:srgbClr val="FFFFFF"/>
                </a:solidFill>
              </a:rPr>
              <a:t> from 1-5 pm. This includes the Board (9). See list below.   At this point, I'd rather not invite any more people.</a:t>
            </a:r>
          </a:p>
          <a:p>
            <a:pPr lvl="0" algn="l">
              <a:defRPr sz="1800">
                <a:solidFill>
                  <a:srgbClr val="000000"/>
                </a:solidFill>
              </a:defRPr>
            </a:pPr>
            <a:endParaRPr sz="3300">
              <a:solidFill>
                <a:srgbClr val="FFFFFF"/>
              </a:solidFill>
            </a:endParaRPr>
          </a:p>
          <a:p>
            <a:pPr lvl="0" algn="l">
              <a:defRPr sz="1800">
                <a:solidFill>
                  <a:srgbClr val="000000"/>
                </a:solidFill>
              </a:defRPr>
            </a:pPr>
            <a:r>
              <a:rPr sz="3300">
                <a:solidFill>
                  <a:srgbClr val="FFFFFF"/>
                </a:solidFill>
              </a:rPr>
              <a:t>Textbook Publishers Invited/Attending............................................... </a:t>
            </a:r>
          </a:p>
          <a:p>
            <a:pPr lvl="0" algn="l">
              <a:defRPr sz="1800">
                <a:solidFill>
                  <a:srgbClr val="000000"/>
                </a:solidFill>
              </a:defRPr>
            </a:pPr>
            <a:r>
              <a:rPr sz="3300">
                <a:solidFill>
                  <a:srgbClr val="FFFFFF"/>
                </a:solidFill>
              </a:rPr>
              <a:t>Allen Noren, O'Reilly &amp; Associates              -- ATTENDING</a:t>
            </a:r>
          </a:p>
          <a:p>
            <a:pPr lvl="0" algn="l">
              <a:defRPr sz="1800">
                <a:solidFill>
                  <a:srgbClr val="000000"/>
                </a:solidFill>
              </a:defRPr>
            </a:pPr>
            <a:r>
              <a:rPr sz="3300">
                <a:solidFill>
                  <a:srgbClr val="FFFFFF"/>
                </a:solidFill>
              </a:rPr>
              <a:t>Ray Henderson, Pearson Education                -- ATTENDING</a:t>
            </a:r>
          </a:p>
          <a:p>
            <a:pPr lvl="0" algn="l">
              <a:defRPr sz="1800">
                <a:solidFill>
                  <a:srgbClr val="000000"/>
                </a:solidFill>
              </a:defRPr>
            </a:pPr>
            <a:r>
              <a:rPr sz="3300">
                <a:solidFill>
                  <a:srgbClr val="FFFFFF"/>
                </a:solidFill>
              </a:rPr>
              <a:t>Schoen, Steve, Thomson Higher Education -- ATTENDING</a:t>
            </a:r>
          </a:p>
          <a:p>
            <a:pPr lvl="0" algn="l">
              <a:defRPr sz="1800">
                <a:solidFill>
                  <a:srgbClr val="000000"/>
                </a:solidFill>
              </a:defRPr>
            </a:pPr>
            <a:r>
              <a:rPr sz="3300">
                <a:solidFill>
                  <a:srgbClr val="FFFFFF"/>
                </a:solidFill>
              </a:rPr>
              <a:t>David Serbun, Houghton Mifflin Company  -- ATTENDING</a:t>
            </a:r>
          </a:p>
          <a:p>
            <a:pPr lvl="0" algn="l">
              <a:defRPr sz="1800">
                <a:solidFill>
                  <a:srgbClr val="000000"/>
                </a:solidFill>
              </a:defRPr>
            </a:pPr>
            <a:r>
              <a:rPr sz="3300">
                <a:solidFill>
                  <a:srgbClr val="FFFFFF"/>
                </a:solidFill>
              </a:rPr>
              <a:t>Jonathan Stowe, John Wiley &amp; Sons, Inc. -- ATTENDING</a:t>
            </a:r>
          </a:p>
          <a:p>
            <a:pPr lvl="0" algn="l">
              <a:defRPr sz="1800">
                <a:solidFill>
                  <a:srgbClr val="000000"/>
                </a:solidFill>
              </a:defRPr>
            </a:pPr>
            <a:r>
              <a:rPr sz="3300">
                <a:solidFill>
                  <a:srgbClr val="FFFFFF"/>
                </a:solidFill>
              </a:rPr>
              <a:t>Glenn Kammen, Intelecom                 -- ATTENDING</a:t>
            </a:r>
          </a:p>
          <a:p>
            <a:pPr lvl="0" algn="l">
              <a:defRPr sz="1800">
                <a:solidFill>
                  <a:srgbClr val="000000"/>
                </a:solidFill>
              </a:defRPr>
            </a:pPr>
            <a:endParaRPr sz="3300">
              <a:solidFill>
                <a:srgbClr val="FFFFFF"/>
              </a:solidFill>
            </a:endParaRPr>
          </a:p>
          <a:p>
            <a:pPr lvl="0" algn="l">
              <a:defRPr sz="1800">
                <a:solidFill>
                  <a:srgbClr val="000000"/>
                </a:solidFill>
              </a:defRPr>
            </a:pPr>
            <a:r>
              <a:rPr sz="3300">
                <a:solidFill>
                  <a:srgbClr val="FFFFFF"/>
                </a:solidFill>
              </a:rPr>
              <a:t>Vivian 'Vivie' Sinou</a:t>
            </a:r>
          </a:p>
          <a:p>
            <a:pPr lvl="0" algn="l">
              <a:defRPr sz="1800">
                <a:solidFill>
                  <a:srgbClr val="000000"/>
                </a:solidFill>
              </a:defRPr>
            </a:pPr>
            <a:r>
              <a:rPr sz="3300">
                <a:solidFill>
                  <a:srgbClr val="FFFFFF"/>
                </a:solidFill>
              </a:rPr>
              <a:t>Dean, Distance &amp; Mediated Learning</a:t>
            </a:r>
          </a:p>
          <a:p>
            <a:pPr lvl="0" algn="l">
              <a:defRPr sz="1800">
                <a:solidFill>
                  <a:srgbClr val="000000"/>
                </a:solidFill>
              </a:defRPr>
            </a:pPr>
            <a:r>
              <a:rPr sz="3300">
                <a:solidFill>
                  <a:srgbClr val="FFFFFF"/>
                </a:solidFill>
              </a:rPr>
              <a:t>Foothill College</a:t>
            </a:r>
          </a:p>
        </p:txBody>
      </p:sp>
      <p:sp>
        <p:nvSpPr>
          <p:cNvPr id="68" name="Shape 68"/>
          <p:cNvSpPr/>
          <p:nvPr/>
        </p:nvSpPr>
        <p:spPr>
          <a:xfrm>
            <a:off x="9242300" y="393700"/>
            <a:ext cx="567816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defRPr>
            </a:lvl1pPr>
          </a:lstStyle>
          <a:p>
            <a:pPr lvl="0">
              <a:defRPr sz="1800">
                <a:solidFill>
                  <a:srgbClr val="000000"/>
                </a:solidFill>
              </a:defRPr>
            </a:pPr>
            <a:r>
              <a:rPr sz="3600">
                <a:solidFill>
                  <a:srgbClr val="FFFB00"/>
                </a:solidFill>
              </a:rPr>
              <a:t>Publisher Meeting @ Stanford</a:t>
            </a:r>
          </a:p>
        </p:txBody>
      </p:sp>
      <p:pic>
        <p:nvPicPr>
          <p:cNvPr id="69" name="27-04-05_1121001.jpg"/>
          <p:cNvPicPr/>
          <p:nvPr/>
        </p:nvPicPr>
        <p:blipFill>
          <a:blip r:embed="rId2">
            <a:extLst/>
          </a:blip>
          <a:stretch>
            <a:fillRect/>
          </a:stretch>
        </p:blipFill>
        <p:spPr>
          <a:xfrm>
            <a:off x="11798300" y="5549900"/>
            <a:ext cx="3877734" cy="2908300"/>
          </a:xfrm>
          <a:prstGeom prst="rect">
            <a:avLst/>
          </a:prstGeom>
          <a:ln w="12700">
            <a:miter lim="400000"/>
          </a:ln>
        </p:spPr>
      </p:pic>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19-06-05_1436001.jpg"/>
          <p:cNvPicPr/>
          <p:nvPr/>
        </p:nvPicPr>
        <p:blipFill>
          <a:blip r:embed="rId2">
            <a:extLst/>
          </a:blip>
          <a:stretch>
            <a:fillRect/>
          </a:stretch>
        </p:blipFill>
        <p:spPr>
          <a:xfrm>
            <a:off x="292100" y="38100"/>
            <a:ext cx="5994401" cy="4495801"/>
          </a:xfrm>
          <a:prstGeom prst="rect">
            <a:avLst/>
          </a:prstGeom>
          <a:ln w="12700">
            <a:miter lim="400000"/>
          </a:ln>
        </p:spPr>
      </p:pic>
      <p:pic>
        <p:nvPicPr>
          <p:cNvPr id="72" name="21-06-05_0650001.jpg"/>
          <p:cNvPicPr/>
          <p:nvPr/>
        </p:nvPicPr>
        <p:blipFill>
          <a:blip r:embed="rId3">
            <a:extLst/>
          </a:blip>
          <a:stretch>
            <a:fillRect/>
          </a:stretch>
        </p:blipFill>
        <p:spPr>
          <a:xfrm>
            <a:off x="11671300" y="1035050"/>
            <a:ext cx="4597401" cy="3448051"/>
          </a:xfrm>
          <a:prstGeom prst="rect">
            <a:avLst/>
          </a:prstGeom>
          <a:ln w="12700">
            <a:miter lim="400000"/>
          </a:ln>
        </p:spPr>
      </p:pic>
      <p:pic>
        <p:nvPicPr>
          <p:cNvPr id="73" name="21-06-05_1141001.jpg"/>
          <p:cNvPicPr/>
          <p:nvPr/>
        </p:nvPicPr>
        <p:blipFill>
          <a:blip r:embed="rId4">
            <a:extLst/>
          </a:blip>
          <a:stretch>
            <a:fillRect/>
          </a:stretch>
        </p:blipFill>
        <p:spPr>
          <a:xfrm>
            <a:off x="5562600" y="-628650"/>
            <a:ext cx="6223000" cy="4667250"/>
          </a:xfrm>
          <a:prstGeom prst="rect">
            <a:avLst/>
          </a:prstGeom>
          <a:ln w="12700">
            <a:miter lim="400000"/>
          </a:ln>
        </p:spPr>
      </p:pic>
      <p:pic>
        <p:nvPicPr>
          <p:cNvPr id="74" name="21-06-05_1546002.jpg"/>
          <p:cNvPicPr/>
          <p:nvPr/>
        </p:nvPicPr>
        <p:blipFill>
          <a:blip r:embed="rId5">
            <a:extLst/>
          </a:blip>
          <a:stretch>
            <a:fillRect/>
          </a:stretch>
        </p:blipFill>
        <p:spPr>
          <a:xfrm>
            <a:off x="5867400" y="2946400"/>
            <a:ext cx="5613401" cy="4210051"/>
          </a:xfrm>
          <a:prstGeom prst="rect">
            <a:avLst/>
          </a:prstGeom>
          <a:ln w="12700">
            <a:miter lim="400000"/>
          </a:ln>
        </p:spPr>
      </p:pic>
      <p:pic>
        <p:nvPicPr>
          <p:cNvPr id="75" name="21-06-05_1622001.jpg"/>
          <p:cNvPicPr/>
          <p:nvPr/>
        </p:nvPicPr>
        <p:blipFill>
          <a:blip r:embed="rId6">
            <a:extLst/>
          </a:blip>
          <a:stretch>
            <a:fillRect/>
          </a:stretch>
        </p:blipFill>
        <p:spPr>
          <a:xfrm>
            <a:off x="228600" y="4927600"/>
            <a:ext cx="5092700" cy="3819525"/>
          </a:xfrm>
          <a:prstGeom prst="rect">
            <a:avLst/>
          </a:prstGeom>
          <a:ln w="12700">
            <a:miter lim="400000"/>
          </a:ln>
        </p:spPr>
      </p:pic>
      <p:pic>
        <p:nvPicPr>
          <p:cNvPr id="76" name="20-06-05_0524001.jpg"/>
          <p:cNvPicPr/>
          <p:nvPr/>
        </p:nvPicPr>
        <p:blipFill>
          <a:blip r:embed="rId7">
            <a:extLst/>
          </a:blip>
          <a:stretch>
            <a:fillRect/>
          </a:stretch>
        </p:blipFill>
        <p:spPr>
          <a:xfrm>
            <a:off x="11772900" y="5473700"/>
            <a:ext cx="4000500" cy="3000375"/>
          </a:xfrm>
          <a:prstGeom prst="rect">
            <a:avLst/>
          </a:prstGeom>
          <a:ln w="12700">
            <a:miter lim="400000"/>
          </a:ln>
        </p:spPr>
      </p:pic>
      <p:sp>
        <p:nvSpPr>
          <p:cNvPr id="77" name="Shape 77"/>
          <p:cNvSpPr/>
          <p:nvPr/>
        </p:nvSpPr>
        <p:spPr>
          <a:xfrm>
            <a:off x="6189972" y="7448550"/>
            <a:ext cx="4975623"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B00"/>
                </a:solidFill>
              </a:rPr>
              <a:t>June 21, 2005, </a:t>
            </a:r>
          </a:p>
          <a:p>
            <a:pPr lvl="0">
              <a:defRPr sz="1800">
                <a:solidFill>
                  <a:srgbClr val="000000"/>
                </a:solidFill>
              </a:defRPr>
            </a:pPr>
            <a:r>
              <a:rPr sz="3600">
                <a:solidFill>
                  <a:srgbClr val="FFFB00"/>
                </a:solidFill>
              </a:rPr>
              <a:t>IMS Alt-I-Lab Sheffield, UK</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20-06-06_1724001.jpg"/>
          <p:cNvPicPr/>
          <p:nvPr/>
        </p:nvPicPr>
        <p:blipFill>
          <a:blip r:embed="rId2">
            <a:extLst/>
          </a:blip>
          <a:stretch>
            <a:fillRect/>
          </a:stretch>
        </p:blipFill>
        <p:spPr>
          <a:xfrm>
            <a:off x="419100" y="558800"/>
            <a:ext cx="4800600" cy="3600450"/>
          </a:xfrm>
          <a:prstGeom prst="rect">
            <a:avLst/>
          </a:prstGeom>
          <a:ln w="12700">
            <a:miter lim="400000"/>
          </a:ln>
        </p:spPr>
      </p:pic>
      <p:pic>
        <p:nvPicPr>
          <p:cNvPr id="80" name="Untitled1.png"/>
          <p:cNvPicPr/>
          <p:nvPr/>
        </p:nvPicPr>
        <p:blipFill>
          <a:blip r:embed="rId3">
            <a:extLst/>
          </a:blip>
          <a:stretch>
            <a:fillRect/>
          </a:stretch>
        </p:blipFill>
        <p:spPr>
          <a:xfrm>
            <a:off x="1257300" y="4746515"/>
            <a:ext cx="3873500" cy="3940286"/>
          </a:xfrm>
          <a:prstGeom prst="rect">
            <a:avLst/>
          </a:prstGeom>
          <a:ln w="12700">
            <a:miter lim="400000"/>
          </a:ln>
        </p:spPr>
      </p:pic>
      <p:pic>
        <p:nvPicPr>
          <p:cNvPr id="81" name="Untitled3.png"/>
          <p:cNvPicPr/>
          <p:nvPr/>
        </p:nvPicPr>
        <p:blipFill>
          <a:blip r:embed="rId4">
            <a:extLst/>
          </a:blip>
          <a:stretch>
            <a:fillRect/>
          </a:stretch>
        </p:blipFill>
        <p:spPr>
          <a:xfrm>
            <a:off x="10807700" y="426848"/>
            <a:ext cx="4800601" cy="3627009"/>
          </a:xfrm>
          <a:prstGeom prst="rect">
            <a:avLst/>
          </a:prstGeom>
          <a:ln w="12700">
            <a:miter lim="400000"/>
          </a:ln>
        </p:spPr>
      </p:pic>
      <p:pic>
        <p:nvPicPr>
          <p:cNvPr id="82" name="3.png"/>
          <p:cNvPicPr/>
          <p:nvPr/>
        </p:nvPicPr>
        <p:blipFill>
          <a:blip r:embed="rId5">
            <a:extLst/>
          </a:blip>
          <a:stretch>
            <a:fillRect/>
          </a:stretch>
        </p:blipFill>
        <p:spPr>
          <a:xfrm>
            <a:off x="5638800" y="495300"/>
            <a:ext cx="4981443" cy="3632200"/>
          </a:xfrm>
          <a:prstGeom prst="rect">
            <a:avLst/>
          </a:prstGeom>
          <a:ln w="12700">
            <a:miter lim="400000"/>
          </a:ln>
        </p:spPr>
      </p:pic>
      <p:pic>
        <p:nvPicPr>
          <p:cNvPr id="83" name="Untitled5.png"/>
          <p:cNvPicPr/>
          <p:nvPr/>
        </p:nvPicPr>
        <p:blipFill>
          <a:blip r:embed="rId6">
            <a:extLst/>
          </a:blip>
          <a:stretch>
            <a:fillRect/>
          </a:stretch>
        </p:blipFill>
        <p:spPr>
          <a:xfrm>
            <a:off x="10795000" y="4863110"/>
            <a:ext cx="5257800" cy="4014190"/>
          </a:xfrm>
          <a:prstGeom prst="rect">
            <a:avLst/>
          </a:prstGeom>
          <a:ln w="12700">
            <a:miter lim="400000"/>
          </a:ln>
        </p:spPr>
      </p:pic>
      <p:sp>
        <p:nvSpPr>
          <p:cNvPr id="84" name="Shape 84"/>
          <p:cNvSpPr/>
          <p:nvPr/>
        </p:nvSpPr>
        <p:spPr>
          <a:xfrm>
            <a:off x="6496446" y="5702300"/>
            <a:ext cx="2914875" cy="166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B00"/>
                </a:solidFill>
              </a:rPr>
              <a:t>June 21, 2006 </a:t>
            </a:r>
          </a:p>
          <a:p>
            <a:pPr lvl="0">
              <a:defRPr sz="1800">
                <a:solidFill>
                  <a:srgbClr val="000000"/>
                </a:solidFill>
              </a:defRPr>
            </a:pPr>
            <a:r>
              <a:rPr sz="3600">
                <a:solidFill>
                  <a:srgbClr val="FFFB00"/>
                </a:solidFill>
              </a:rPr>
              <a:t>IMS Alt-I-Lab </a:t>
            </a:r>
          </a:p>
          <a:p>
            <a:pPr lvl="0">
              <a:defRPr sz="1800">
                <a:solidFill>
                  <a:srgbClr val="000000"/>
                </a:solidFill>
              </a:defRPr>
            </a:pPr>
            <a:r>
              <a:rPr sz="3600">
                <a:solidFill>
                  <a:srgbClr val="FFFB00"/>
                </a:solidFill>
              </a:rPr>
              <a:t>Indianapolis, IN</a:t>
            </a: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new-square-pic.jpg"/>
          <p:cNvPicPr/>
          <p:nvPr/>
        </p:nvPicPr>
        <p:blipFill>
          <a:blip r:embed="rId2">
            <a:extLst/>
          </a:blip>
          <a:stretch>
            <a:fillRect/>
          </a:stretch>
        </p:blipFill>
        <p:spPr>
          <a:xfrm>
            <a:off x="1219200" y="1074737"/>
            <a:ext cx="6515101" cy="6786564"/>
          </a:xfrm>
          <a:prstGeom prst="rect">
            <a:avLst/>
          </a:prstGeom>
          <a:ln w="12700">
            <a:miter lim="400000"/>
          </a:ln>
        </p:spPr>
      </p:pic>
      <p:pic>
        <p:nvPicPr>
          <p:cNvPr id="87" name="first-print-cover_front_750.jpg"/>
          <p:cNvPicPr/>
          <p:nvPr/>
        </p:nvPicPr>
        <p:blipFill>
          <a:blip r:embed="rId3">
            <a:extLst/>
          </a:blip>
          <a:stretch>
            <a:fillRect/>
          </a:stretch>
        </p:blipFill>
        <p:spPr>
          <a:xfrm>
            <a:off x="8902700" y="1013069"/>
            <a:ext cx="5857088" cy="6896100"/>
          </a:xfrm>
          <a:prstGeom prst="rect">
            <a:avLst/>
          </a:prstGeom>
          <a:ln w="12700">
            <a:miter lim="400000"/>
          </a:ln>
        </p:spPr>
      </p:pic>
      <p:sp>
        <p:nvSpPr>
          <p:cNvPr id="88" name="Shape 88"/>
          <p:cNvSpPr/>
          <p:nvPr/>
        </p:nvSpPr>
        <p:spPr>
          <a:xfrm>
            <a:off x="302133" y="8089900"/>
            <a:ext cx="33528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February 2007</a:t>
            </a:r>
          </a:p>
        </p:txBody>
      </p:sp>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203</TotalTime>
  <Words>612</Words>
  <Application>Microsoft Macintosh PowerPoint</Application>
  <PresentationFormat>Custom</PresentationFormat>
  <Paragraphs>71</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Black</vt:lpstr>
      <vt:lpstr>Sakai: Ten Years of  Open Source Leadership  in Higher Education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Sakai: Ten Years of  Open Source Leadersip</dc:title>
  <cp:lastModifiedBy>Charles Severance</cp:lastModifiedBy>
  <cp:revision>3</cp:revision>
  <dcterms:modified xsi:type="dcterms:W3CDTF">2014-07-28T16:33:45Z</dcterms:modified>
</cp:coreProperties>
</file>